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4954" r:id="rId3"/>
    <p:sldId id="5054" r:id="rId4"/>
    <p:sldId id="302" r:id="rId5"/>
    <p:sldId id="366" r:id="rId6"/>
    <p:sldId id="2076137120" r:id="rId7"/>
    <p:sldId id="2134805723" r:id="rId8"/>
    <p:sldId id="2134805724" r:id="rId9"/>
    <p:sldId id="2134805737" r:id="rId10"/>
    <p:sldId id="2134805738" r:id="rId11"/>
    <p:sldId id="1781" r:id="rId12"/>
    <p:sldId id="2134805742" r:id="rId13"/>
    <p:sldId id="522" r:id="rId14"/>
    <p:sldId id="2737" r:id="rId15"/>
    <p:sldId id="2760" r:id="rId16"/>
    <p:sldId id="2750" r:id="rId17"/>
    <p:sldId id="2776" r:id="rId18"/>
    <p:sldId id="2778" r:id="rId19"/>
    <p:sldId id="2777" r:id="rId20"/>
    <p:sldId id="2779" r:id="rId21"/>
    <p:sldId id="2743" r:id="rId22"/>
    <p:sldId id="2742" r:id="rId23"/>
    <p:sldId id="2745" r:id="rId24"/>
    <p:sldId id="2147477230" r:id="rId25"/>
    <p:sldId id="2147477231" r:id="rId26"/>
    <p:sldId id="2147477232" r:id="rId27"/>
    <p:sldId id="2147477235" r:id="rId28"/>
    <p:sldId id="2147477236" r:id="rId29"/>
    <p:sldId id="2147477237" r:id="rId30"/>
    <p:sldId id="2147477233" r:id="rId31"/>
    <p:sldId id="2147477234" r:id="rId32"/>
    <p:sldId id="2147477239" r:id="rId33"/>
    <p:sldId id="2147477240" r:id="rId34"/>
    <p:sldId id="2147477241" r:id="rId35"/>
    <p:sldId id="2147477242" r:id="rId36"/>
    <p:sldId id="2134805739"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4954"/>
            <p14:sldId id="5054"/>
            <p14:sldId id="302"/>
            <p14:sldId id="366"/>
            <p14:sldId id="2076137120"/>
            <p14:sldId id="2134805723"/>
            <p14:sldId id="2134805724"/>
            <p14:sldId id="2134805737"/>
            <p14:sldId id="2134805738"/>
            <p14:sldId id="1781"/>
            <p14:sldId id="2134805742"/>
            <p14:sldId id="522"/>
            <p14:sldId id="2737"/>
            <p14:sldId id="2760"/>
            <p14:sldId id="2750"/>
            <p14:sldId id="2776"/>
            <p14:sldId id="2778"/>
            <p14:sldId id="2777"/>
            <p14:sldId id="2779"/>
            <p14:sldId id="2743"/>
            <p14:sldId id="2742"/>
            <p14:sldId id="2745"/>
            <p14:sldId id="2147477230"/>
            <p14:sldId id="2147477231"/>
            <p14:sldId id="2147477232"/>
            <p14:sldId id="2147477235"/>
            <p14:sldId id="2147477236"/>
            <p14:sldId id="2147477237"/>
            <p14:sldId id="2147477233"/>
            <p14:sldId id="2147477234"/>
            <p14:sldId id="2147477239"/>
            <p14:sldId id="2147477240"/>
            <p14:sldId id="2147477241"/>
            <p14:sldId id="2147477242"/>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47" autoAdjust="0"/>
    <p:restoredTop sz="95256" autoAdjust="0"/>
  </p:normalViewPr>
  <p:slideViewPr>
    <p:cSldViewPr snapToGrid="0" snapToObjects="1">
      <p:cViewPr varScale="1">
        <p:scale>
          <a:sx n="146" d="100"/>
          <a:sy n="146" d="100"/>
        </p:scale>
        <p:origin x="264" y="12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dgm:spPr/>
      <dgm:t>
        <a:bodyPr/>
        <a:lstStyle/>
        <a:p>
          <a:r>
            <a:rPr lang="en-US" dirty="0"/>
            <a:t>Course materials: </a:t>
          </a:r>
          <a:r>
            <a:rPr lang="en-US" b="1" dirty="0"/>
            <a:t>timw.info/</a:t>
          </a:r>
          <a:r>
            <a:rPr lang="en-US" b="1" dirty="0" err="1"/>
            <a:t>aoai</a:t>
          </a:r>
          <a:endParaRPr lang="en-US" dirty="0"/>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dgm:spPr/>
      <dgm:t>
        <a:bodyPr/>
        <a:lstStyle/>
        <a:p>
          <a:r>
            <a:rPr lang="en-US"/>
            <a:t>Twitter: </a:t>
          </a:r>
          <a:r>
            <a:rPr lang="en-US" b="1"/>
            <a:t>@TechTrainerTim</a:t>
          </a:r>
          <a:endParaRPr lang="en-US"/>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dgm:spPr/>
      <dgm:t>
        <a:bodyPr/>
        <a:lstStyle/>
        <a:p>
          <a:r>
            <a:rPr lang="en-US"/>
            <a:t>Work: </a:t>
          </a:r>
          <a:r>
            <a:rPr lang="en-US" b="1"/>
            <a:t>timw.info/ps</a:t>
          </a:r>
          <a:endParaRPr lang="en-US"/>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dgm:spPr/>
      <dgm:t>
        <a:bodyPr/>
        <a:lstStyle/>
        <a:p>
          <a:r>
            <a:rPr lang="en-US"/>
            <a:t>Web: </a:t>
          </a:r>
          <a:r>
            <a:rPr lang="en-US" b="1"/>
            <a:t>TechTrainerTim.com</a:t>
          </a:r>
          <a:endParaRPr lang="en-US"/>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26348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5684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dirty="0"/>
            <a:t>Course materials: </a:t>
          </a:r>
          <a:r>
            <a:rPr lang="en-US" sz="1400" b="1" kern="1200" dirty="0"/>
            <a:t>timw.info/</a:t>
          </a:r>
          <a:r>
            <a:rPr lang="en-US" sz="1400" b="1" kern="1200" dirty="0" err="1"/>
            <a:t>aoai</a:t>
          </a:r>
          <a:endParaRPr lang="en-US" sz="1400" kern="1200" dirty="0"/>
        </a:p>
      </dsp:txBody>
      <dsp:txXfrm>
        <a:off x="353147" y="77022"/>
        <a:ext cx="4621266" cy="372930"/>
      </dsp:txXfrm>
    </dsp:sp>
    <dsp:sp modelId="{9551A5F1-CFDA-429B-A533-DA941662AD22}">
      <dsp:nvSpPr>
        <dsp:cNvPr id="0" name=""/>
        <dsp:cNvSpPr/>
      </dsp:nvSpPr>
      <dsp:spPr>
        <a:xfrm>
          <a:off x="0" y="89852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69188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Twitter: </a:t>
          </a:r>
          <a:r>
            <a:rPr lang="en-US" sz="1400" b="1" kern="1200"/>
            <a:t>@TechTrainerTim</a:t>
          </a:r>
          <a:endParaRPr lang="en-US" sz="1400" kern="1200"/>
        </a:p>
      </dsp:txBody>
      <dsp:txXfrm>
        <a:off x="353147" y="712062"/>
        <a:ext cx="4621266" cy="372930"/>
      </dsp:txXfrm>
    </dsp:sp>
    <dsp:sp modelId="{7A6C717B-0CCD-4753-A973-EEEE2DFF5AFD}">
      <dsp:nvSpPr>
        <dsp:cNvPr id="0" name=""/>
        <dsp:cNvSpPr/>
      </dsp:nvSpPr>
      <dsp:spPr>
        <a:xfrm>
          <a:off x="0" y="153356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32972" y="132692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Work: </a:t>
          </a:r>
          <a:r>
            <a:rPr lang="en-US" sz="1400" b="1" kern="1200"/>
            <a:t>timw.info/ps</a:t>
          </a:r>
          <a:endParaRPr lang="en-US" sz="1400" kern="1200"/>
        </a:p>
      </dsp:txBody>
      <dsp:txXfrm>
        <a:off x="353147" y="1347103"/>
        <a:ext cx="4621266" cy="372930"/>
      </dsp:txXfrm>
    </dsp:sp>
    <dsp:sp modelId="{8E988913-2B98-48D7-A8D0-31ABA52AA03B}">
      <dsp:nvSpPr>
        <dsp:cNvPr id="0" name=""/>
        <dsp:cNvSpPr/>
      </dsp:nvSpPr>
      <dsp:spPr>
        <a:xfrm>
          <a:off x="0" y="2168608"/>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32972" y="196196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Web: </a:t>
          </a:r>
          <a:r>
            <a:rPr lang="en-US" sz="1400" b="1" kern="1200"/>
            <a:t>TechTrainerTim.com</a:t>
          </a:r>
          <a:endParaRPr lang="en-US" sz="1400" kern="1200"/>
        </a:p>
      </dsp:txBody>
      <dsp:txXfrm>
        <a:off x="353147" y="1982143"/>
        <a:ext cx="4621266"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Wed, 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ai/responsible-ai"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multiple REST endpoints reflect the evolution of OpenAI models.</a:t>
            </a:r>
          </a:p>
          <a:p>
            <a:r>
              <a:rPr lang="en-US" dirty="0"/>
              <a:t>In most cases for new applications, you should use a GPT-35-Turbo or later model and use the </a:t>
            </a:r>
            <a:r>
              <a:rPr lang="en-US" b="1" dirty="0"/>
              <a:t>ChatCompletion</a:t>
            </a:r>
            <a:r>
              <a:rPr lang="en-US" dirty="0"/>
              <a:t> endpoint.</a:t>
            </a:r>
          </a:p>
          <a:p>
            <a:r>
              <a:rPr lang="en-US" dirty="0"/>
              <a:t>GPT-4 model only support the </a:t>
            </a:r>
            <a:r>
              <a:rPr lang="en-US" b="1" dirty="0"/>
              <a:t>ChatCompletion</a:t>
            </a:r>
            <a:r>
              <a:rPr lang="en-US" dirty="0"/>
              <a:t>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7580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side shows an example input and response for the </a:t>
            </a:r>
            <a:r>
              <a:rPr lang="en-US" b="1" dirty="0"/>
              <a:t>Completion</a:t>
            </a:r>
            <a:r>
              <a:rPr lang="en-US" dirty="0"/>
              <a:t> API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3843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side shows an example input and response for the </a:t>
            </a:r>
            <a:r>
              <a:rPr lang="en-US" b="1" dirty="0"/>
              <a:t>Embedding</a:t>
            </a:r>
            <a:r>
              <a:rPr lang="en-US" dirty="0"/>
              <a:t> API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094088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side shows an example input and response for the </a:t>
            </a:r>
            <a:r>
              <a:rPr lang="en-US" b="1" dirty="0"/>
              <a:t>ChatCompletion</a:t>
            </a:r>
            <a:r>
              <a:rPr lang="en-US" dirty="0"/>
              <a:t> API endpoint.</a:t>
            </a:r>
          </a:p>
          <a:p>
            <a:endParaRPr lang="en-US" dirty="0"/>
          </a:p>
          <a:p>
            <a:r>
              <a:rPr lang="en-US" dirty="0"/>
              <a:t>Note that the input can include the previous messages in the conversation to provide additional context for the completion.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33257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shows sample C# code that uses the .NET SDK to call the </a:t>
            </a:r>
            <a:r>
              <a:rPr lang="en-US" b="1" dirty="0"/>
              <a:t>GetChatCompletions</a:t>
            </a:r>
            <a:r>
              <a:rPr lang="en-US" dirty="0"/>
              <a:t> method for a GPT-35-Turbo or later model deployment.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32391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shows sample Python code that calls the </a:t>
            </a:r>
            <a:r>
              <a:rPr lang="en-US" b="1" dirty="0"/>
              <a:t>ChatCompletion.create</a:t>
            </a:r>
            <a:r>
              <a:rPr lang="en-US" dirty="0"/>
              <a:t> method for a GPT-35-Turbo or later model deployment.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7044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slide presents an approximate timeline of the evolution of artificial intelligence. Each major milestone in the evolution builds on the previous ones.</a:t>
            </a:r>
          </a:p>
          <a:p>
            <a:r>
              <a:rPr lang="en-US" i="0" dirty="0"/>
              <a:t>Note that </a:t>
            </a:r>
            <a:r>
              <a:rPr lang="en-US" i="1" dirty="0"/>
              <a:t>most</a:t>
            </a:r>
            <a:r>
              <a:rPr lang="en-US" i="0" dirty="0"/>
              <a:t> (but not all) generative AI models are based on deep learning training techniques, so we show generative AI as a subset of deep learning.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804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shows Azure OpenAI service in the context of AI technologies in the overall Microsoft cloud ecosystem.</a:t>
            </a:r>
          </a:p>
          <a:p>
            <a:r>
              <a:rPr lang="en-US" dirty="0"/>
              <a:t>Azure OpenAI service is a set of pre-created, customizable models that application developers can consume in their own applications to implement generative AI functionality.</a:t>
            </a:r>
          </a:p>
          <a:p>
            <a:r>
              <a:rPr lang="en-US" dirty="0"/>
              <a:t>The models in Azure OpenAI service are derived from open source models developed by OpenAI, a research company specializing in the development of cutting edge machine learning models. While you can use the models directly from OpenAI, their inclusion in their Azure OpenAI service means that you can take advantage of the benefits of the Azure platform when using them. In particular, using the models in Azure enables you to control secure access and protect the data that is submitted to and returned from the models. You also get the benefits of a highly scalable cloud platform with a consistent authentication and authorization model and close integration between infrastructure, data, and application services – enabling you to create custom applications that are secure and highly performant.</a:t>
            </a:r>
          </a:p>
        </p:txBody>
      </p:sp>
      <p:sp>
        <p:nvSpPr>
          <p:cNvPr id="4" name="Slide Number Placeholder 3"/>
          <p:cNvSpPr>
            <a:spLocks noGrp="1"/>
          </p:cNvSpPr>
          <p:nvPr>
            <p:ph type="sldNum" sz="quarter" idx="5"/>
          </p:nvPr>
        </p:nvSpPr>
        <p:spPr/>
        <p:txBody>
          <a:bodyPr/>
          <a:lstStyle/>
          <a:p>
            <a:fld id="{F43ED841-078D-4814-8BEE-1F1F3F6D6404}" type="slidenum">
              <a:rPr lang="en-US" smtClean="0"/>
              <a:t>24</a:t>
            </a:fld>
            <a:endParaRPr lang="en-US" dirty="0"/>
          </a:p>
        </p:txBody>
      </p:sp>
    </p:spTree>
    <p:extLst>
      <p:ext uri="{BB962C8B-B14F-4D97-AF65-F5344CB8AC3E}">
        <p14:creationId xmlns:p14="http://schemas.microsoft.com/office/powerpoint/2010/main" val="379571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describes some high-level basic examples, categorized into three main types of task (language generation, code generation, and image generation). In reality, language generation includes a wide range of tasks, such as </a:t>
            </a:r>
            <a:r>
              <a:rPr lang="en-US" i="1" dirty="0"/>
              <a:t>text completion</a:t>
            </a:r>
            <a:r>
              <a:rPr lang="en-US" dirty="0"/>
              <a:t>, </a:t>
            </a:r>
            <a:r>
              <a:rPr lang="en-US" i="1" dirty="0"/>
              <a:t>question answering</a:t>
            </a:r>
            <a:r>
              <a:rPr lang="en-US" dirty="0"/>
              <a:t>, </a:t>
            </a:r>
            <a:r>
              <a:rPr lang="en-US" i="1" dirty="0"/>
              <a:t>text summarization</a:t>
            </a:r>
            <a:r>
              <a:rPr lang="en-US" dirty="0"/>
              <a:t>, </a:t>
            </a:r>
            <a:r>
              <a:rPr lang="en-US" i="1" dirty="0"/>
              <a:t>text classification</a:t>
            </a:r>
            <a:r>
              <a:rPr lang="en-US" dirty="0"/>
              <a:t>, and others. Additionally, more advanced models are optimized for </a:t>
            </a:r>
            <a:r>
              <a:rPr lang="en-US" i="1" dirty="0"/>
              <a:t>chat</a:t>
            </a:r>
            <a:r>
              <a:rPr lang="en-US" i="0" dirty="0"/>
              <a:t> functionality, and are seeded with a “setup” statement to provide a context for the chat agent. Subsequent user-submitted prompts result in relevant answers within the context of the setup description.</a:t>
            </a:r>
          </a:p>
          <a:p>
            <a:endParaRPr lang="en-US" i="0" dirty="0"/>
          </a:p>
          <a:p>
            <a:r>
              <a:rPr lang="en-US" i="0" dirty="0"/>
              <a:t>Note that image generation requires the DALL-E model. At the time of writing, DALL-E is available by invitation only.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3991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unfamiliar with Microsoft’s principles for responsible AI, encourage them to explore the resources at </a:t>
            </a:r>
            <a:r>
              <a:rPr lang="en-US" sz="900" dirty="0">
                <a:solidFill>
                  <a:schemeClr val="tx2">
                    <a:lumMod val="60000"/>
                    <a:lumOff val="40000"/>
                  </a:schemeClr>
                </a:solidFill>
                <a:hlinkClick r:id="rId3">
                  <a:extLst>
                    <a:ext uri="{A12FA001-AC4F-418D-AE19-62706E023703}">
                      <ahyp:hlinkClr xmlns:ahyp="http://schemas.microsoft.com/office/drawing/2018/hyperlinkcolor" val="tx"/>
                    </a:ext>
                  </a:extLst>
                </a:hlinkClick>
              </a:rPr>
              <a:t>https://www.microsoft.com/ai/responsible-ai</a:t>
            </a:r>
            <a:r>
              <a:rPr lang="en-US" sz="900" dirty="0">
                <a:solidFill>
                  <a:schemeClr val="tx2">
                    <a:lumMod val="60000"/>
                    <a:lumOff val="40000"/>
                  </a:schemeClr>
                </a:solidFill>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9202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newer GPT-4 models are generally the best choice for all language and code generation tasks.</a:t>
            </a:r>
          </a:p>
          <a:p>
            <a:r>
              <a:rPr lang="en-US" dirty="0"/>
              <a:t>The GPT-3 family includes the GPT-35-Turbo model on which the original release of the OpenAI ChatGPT service is based, and which supports the Chat API (and corresponding playground). It also includes four generations of language model, versions from A (Ada) to D (Davinci). Older models are less complex than newer ones (they’re smaller and consist of fewer layers). The right choice for a specific tasks depends on a balance of the speed at which the model can perform (smaller models tend to be faster) and how sophisticated their completions need to be (larger models tend to be more capable than smaller ones).</a:t>
            </a:r>
          </a:p>
          <a:p>
            <a:r>
              <a:rPr lang="en-US" dirty="0"/>
              <a:t>The Codex family contains GPT-3 models that are optimized to generate code from natural language prompts.</a:t>
            </a:r>
          </a:p>
          <a:p>
            <a:r>
              <a:rPr lang="en-US" dirty="0"/>
              <a:t>Embeddings-based models make use of embeddings (a specialized form of data encoding for text) to optimize specific tasks (evaluating text for similarities, searching text, and searching code)</a:t>
            </a:r>
          </a:p>
          <a:p>
            <a:r>
              <a:rPr lang="en-US" dirty="0"/>
              <a:t>DALL-E is a model for image-generation based on natural language prompts.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239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a model in your Azure OpenAI resource, you must deploy an instance of an available models. Once deployed, you can use the REST API or SDK to connect to and consume the model from a client application; or use it directly in a playground in Azure OpenAI Studio.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4567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way to interact with a model in Azure OpenAI is to provide a natural language </a:t>
            </a:r>
            <a:r>
              <a:rPr lang="en-US" i="1" dirty="0"/>
              <a:t>prompt</a:t>
            </a:r>
            <a:r>
              <a:rPr lang="en-US" dirty="0"/>
              <a:t> as input. Models then respond with a </a:t>
            </a:r>
            <a:r>
              <a:rPr lang="en-US" i="1" dirty="0"/>
              <a:t>completion</a:t>
            </a:r>
            <a:r>
              <a:rPr lang="en-US" i="0" dirty="0"/>
              <a:t>. The completion depends on a number of factors, including the text in the prompt, the way the prompt is presented (including any </a:t>
            </a:r>
            <a:r>
              <a:rPr lang="en-US" i="1" dirty="0"/>
              <a:t>prompt engineering</a:t>
            </a:r>
            <a:r>
              <a:rPr lang="en-US" i="0" dirty="0"/>
              <a:t> techniques applied), and the </a:t>
            </a:r>
            <a:r>
              <a:rPr lang="en-US" i="1" dirty="0"/>
              <a:t>parameters</a:t>
            </a:r>
            <a:r>
              <a:rPr lang="en-US" i="0" dirty="0"/>
              <a:t> that are set for the interaction (discussed on the next slide). This slide shows some examples of common types of task that you can accomplish with a generative model in Azure OpenAI service.</a:t>
            </a:r>
          </a:p>
          <a:p>
            <a:endParaRPr lang="en-US" i="0" dirty="0"/>
          </a:p>
          <a:p>
            <a:r>
              <a:rPr lang="en-US" i="0" dirty="0"/>
              <a:t>Chat is a more advanced scenario that is supported by more recent models (GPT-35-turbo and later), in which a </a:t>
            </a:r>
            <a:r>
              <a:rPr lang="en-US" i="1" dirty="0"/>
              <a:t>setup</a:t>
            </a:r>
            <a:r>
              <a:rPr lang="en-US" i="0" dirty="0"/>
              <a:t> statement is used to define the chat context and then the interaction consists of  conversational “turns” in which the user submits messages to which the model returns relevant responses..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385230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186610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1025010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227439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5534720" y="1219201"/>
            <a:ext cx="3150681" cy="3413523"/>
          </a:xfrm>
          <a:prstGeom prst="rect">
            <a:avLst/>
          </a:prstGeom>
        </p:spPr>
        <p:txBody>
          <a:bodyPr anchor="ctr">
            <a:noAutofit/>
          </a:bodyPr>
          <a:lstStyle>
            <a:lvl1pPr algn="l">
              <a:defRPr sz="24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458595" y="1219201"/>
            <a:ext cx="4698196" cy="3413523"/>
          </a:xfrm>
          <a:prstGeom prst="rect">
            <a:avLst/>
          </a:prstGeom>
        </p:spPr>
        <p:txBody>
          <a:bodyPr lIns="0" anchor="ctr">
            <a:noAutofit/>
          </a:bodyPr>
          <a:lstStyle>
            <a:lvl1pPr marL="0" indent="0" algn="r">
              <a:buNone/>
              <a:defRPr sz="1700" b="0" i="0" baseline="0">
                <a:solidFill>
                  <a:schemeClr val="accent1"/>
                </a:solidFill>
                <a:latin typeface="+mn-lt"/>
                <a:ea typeface="PS TT Commons DemiBold" charset="0"/>
                <a:cs typeface="PS TT Commons DemiBold" charset="0"/>
              </a:defRPr>
            </a:lvl1pPr>
            <a:lvl2pPr marL="222799" indent="0" algn="r">
              <a:buSzPct val="100000"/>
              <a:buNone/>
              <a:defRPr sz="1700" b="0" i="0">
                <a:solidFill>
                  <a:schemeClr val="accent1"/>
                </a:solidFill>
                <a:latin typeface="PS TT Commons" charset="0"/>
                <a:ea typeface="PS TT Commons" charset="0"/>
                <a:cs typeface="PS TT Commons" charset="0"/>
              </a:defRPr>
            </a:lvl2pPr>
            <a:lvl3pPr marL="447122" indent="0" algn="r">
              <a:buNone/>
              <a:defRPr sz="1700" b="0" i="0">
                <a:solidFill>
                  <a:schemeClr val="accent1"/>
                </a:solidFill>
                <a:latin typeface="PS TT Commons" charset="0"/>
                <a:ea typeface="PS TT Commons" charset="0"/>
                <a:cs typeface="PS TT Commons" charset="0"/>
              </a:defRPr>
            </a:lvl3pPr>
            <a:lvl4pPr marL="661972" indent="0" algn="r">
              <a:buNone/>
              <a:defRPr sz="1700" b="0" i="0">
                <a:solidFill>
                  <a:schemeClr val="accent1"/>
                </a:solidFill>
                <a:latin typeface="PS TT Commons" charset="0"/>
                <a:ea typeface="PS TT Commons" charset="0"/>
                <a:cs typeface="PS TT Commons" charset="0"/>
              </a:defRPr>
            </a:lvl4pPr>
            <a:lvl5pPr marL="822701" indent="0" algn="r">
              <a:buNone/>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5352861" y="1219201"/>
            <a:ext cx="0" cy="3413523"/>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66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628650" y="1137116"/>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628650" y="2120113"/>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628650" y="3104667"/>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628650" y="4089221"/>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1536192" y="1118314"/>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6192" y="2101311"/>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6192" y="3085865"/>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6192" y="4070419"/>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397859"/>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baseline="0">
                <a:solidFill>
                  <a:schemeClr val="accent1"/>
                </a:solidFill>
                <a:latin typeface="PS TT Commons DemiBold" charset="0"/>
                <a:ea typeface="PS TT Commons DemiBold" charset="0"/>
                <a:cs typeface="PS TT Commons DemiBold" charset="0"/>
              </a:rPr>
              <a:t>appear</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384773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314325" y="1092995"/>
            <a:ext cx="8505825" cy="1356478"/>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2151649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548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10/4/2023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7"/>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2" r:id="rId11"/>
    <p:sldLayoutId id="2147483663" r:id="rId12"/>
    <p:sldLayoutId id="2147483664" r:id="rId13"/>
    <p:sldLayoutId id="2147483665"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sv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svg"/><Relationship Id="rId23" Type="http://schemas.openxmlformats.org/officeDocument/2006/relationships/image" Target="../media/image62.svg"/><Relationship Id="rId10" Type="http://schemas.openxmlformats.org/officeDocument/2006/relationships/image" Target="../media/image49.svg"/><Relationship Id="rId19" Type="http://schemas.openxmlformats.org/officeDocument/2006/relationships/image" Target="../media/image58.sv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17" Type="http://schemas.openxmlformats.org/officeDocument/2006/relationships/hyperlink" Target="https://learn.microsoft.com/legal/cognitive-services/openai/transparency-note" TargetMode="External"/><Relationship Id="rId2" Type="http://schemas.openxmlformats.org/officeDocument/2006/relationships/notesSlide" Target="../notesSlides/notesSlide6.xml"/><Relationship Id="rId16" Type="http://schemas.openxmlformats.org/officeDocument/2006/relationships/hyperlink" Target="https://learn.microsoft.com/legal/cognitive-services/openai/limited-access" TargetMode="External"/><Relationship Id="rId1" Type="http://schemas.openxmlformats.org/officeDocument/2006/relationships/slideLayout" Target="../slideLayouts/slideLayout6.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hyperlink" Target="https://www.microsoft.com/ai/responsible-ai" TargetMode="External"/><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8815" y="-35937"/>
            <a:ext cx="5902764" cy="1616093"/>
          </a:xfrm>
        </p:spPr>
        <p:txBody>
          <a:bodyPr/>
          <a:lstStyle/>
          <a:p>
            <a:r>
              <a:rPr lang="en-US" sz="3200" dirty="0">
                <a:solidFill>
                  <a:schemeClr val="bg1"/>
                </a:solidFill>
              </a:rPr>
              <a:t>Microsoft Azure OpenAI for DevOps</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Graphic 5">
            <a:extLst>
              <a:ext uri="{FF2B5EF4-FFF2-40B4-BE49-F238E27FC236}">
                <a16:creationId xmlns:a16="http://schemas.microsoft.com/office/drawing/2014/main" id="{950FC212-6DC7-2357-2FDF-1052270A8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6535" y="1305292"/>
            <a:ext cx="3066098" cy="3066098"/>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Down 55" descr="Timeline for AI evolution from 1956 to 2021">
            <a:extLst>
              <a:ext uri="{FF2B5EF4-FFF2-40B4-BE49-F238E27FC236}">
                <a16:creationId xmlns:a16="http://schemas.microsoft.com/office/drawing/2014/main" id="{96AC52D8-7B2B-086C-B184-936767CAF5BC}"/>
              </a:ext>
            </a:extLst>
          </p:cNvPr>
          <p:cNvSpPr/>
          <p:nvPr/>
        </p:nvSpPr>
        <p:spPr bwMode="auto">
          <a:xfrm>
            <a:off x="4326110" y="691713"/>
            <a:ext cx="931143" cy="4209391"/>
          </a:xfrm>
          <a:prstGeom prst="down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18D269D7-507C-1A9D-7BFB-D6C48F3538DE}"/>
              </a:ext>
            </a:extLst>
          </p:cNvPr>
          <p:cNvSpPr>
            <a:spLocks noGrp="1"/>
          </p:cNvSpPr>
          <p:nvPr>
            <p:ph type="title"/>
          </p:nvPr>
        </p:nvSpPr>
        <p:spPr/>
        <p:txBody>
          <a:bodyPr/>
          <a:lstStyle/>
          <a:p>
            <a:r>
              <a:rPr lang="en-US" dirty="0"/>
              <a:t>What is Generative AI?</a:t>
            </a:r>
          </a:p>
        </p:txBody>
      </p:sp>
      <p:cxnSp>
        <p:nvCxnSpPr>
          <p:cNvPr id="17" name="Straight Connector 16">
            <a:extLst>
              <a:ext uri="{FF2B5EF4-FFF2-40B4-BE49-F238E27FC236}">
                <a16:creationId xmlns:a16="http://schemas.microsoft.com/office/drawing/2014/main" id="{897EABF6-A8D2-7A40-E728-79B801C74C81}"/>
              </a:ext>
              <a:ext uri="{C183D7F6-B498-43B3-948B-1728B52AA6E4}">
                <adec:decorative xmlns:adec="http://schemas.microsoft.com/office/drawing/2017/decorative" val="1"/>
              </a:ext>
            </a:extLst>
          </p:cNvPr>
          <p:cNvCxnSpPr>
            <a:cxnSpLocks/>
          </p:cNvCxnSpPr>
          <p:nvPr/>
        </p:nvCxnSpPr>
        <p:spPr>
          <a:xfrm>
            <a:off x="5257252" y="1751543"/>
            <a:ext cx="344978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A9FFB-EAA7-912C-3719-70532E6CFA48}"/>
              </a:ext>
              <a:ext uri="{C183D7F6-B498-43B3-948B-1728B52AA6E4}">
                <adec:decorative xmlns:adec="http://schemas.microsoft.com/office/drawing/2017/decorative" val="1"/>
              </a:ext>
            </a:extLst>
          </p:cNvPr>
          <p:cNvCxnSpPr>
            <a:cxnSpLocks/>
          </p:cNvCxnSpPr>
          <p:nvPr/>
        </p:nvCxnSpPr>
        <p:spPr>
          <a:xfrm>
            <a:off x="5257252" y="2860931"/>
            <a:ext cx="344978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049F54-EC0D-CFCD-A4C3-2A8F9DB773F0}"/>
              </a:ext>
              <a:ext uri="{C183D7F6-B498-43B3-948B-1728B52AA6E4}">
                <adec:decorative xmlns:adec="http://schemas.microsoft.com/office/drawing/2017/decorative" val="1"/>
              </a:ext>
            </a:extLst>
          </p:cNvPr>
          <p:cNvCxnSpPr>
            <a:cxnSpLocks/>
          </p:cNvCxnSpPr>
          <p:nvPr/>
        </p:nvCxnSpPr>
        <p:spPr>
          <a:xfrm>
            <a:off x="5257252" y="3940763"/>
            <a:ext cx="344978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descr="1956">
            <a:extLst>
              <a:ext uri="{FF2B5EF4-FFF2-40B4-BE49-F238E27FC236}">
                <a16:creationId xmlns:a16="http://schemas.microsoft.com/office/drawing/2014/main" id="{91C1A872-0A34-DB70-A3F0-53240F2CECF7}"/>
              </a:ext>
            </a:extLst>
          </p:cNvPr>
          <p:cNvGrpSpPr/>
          <p:nvPr/>
        </p:nvGrpSpPr>
        <p:grpSpPr>
          <a:xfrm>
            <a:off x="4600948" y="849339"/>
            <a:ext cx="357941" cy="274305"/>
            <a:chOff x="5857905" y="-477659"/>
            <a:chExt cx="477254" cy="365740"/>
          </a:xfrm>
        </p:grpSpPr>
        <p:sp>
          <p:nvSpPr>
            <p:cNvPr id="34" name="Freeform: Shape 33">
              <a:extLst>
                <a:ext uri="{FF2B5EF4-FFF2-40B4-BE49-F238E27FC236}">
                  <a16:creationId xmlns:a16="http://schemas.microsoft.com/office/drawing/2014/main" id="{39552E90-26D9-48C5-E730-7C13C8CE095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050" b="1" dirty="0">
                  <a:solidFill>
                    <a:srgbClr val="FFFFFF"/>
                  </a:solidFill>
                </a:rPr>
                <a:t>1956</a:t>
              </a:r>
              <a:endParaRPr lang="en-US" sz="1050" b="1" dirty="0"/>
            </a:p>
          </p:txBody>
        </p:sp>
        <p:sp>
          <p:nvSpPr>
            <p:cNvPr id="35" name="Freeform: Shape 34">
              <a:extLst>
                <a:ext uri="{FF2B5EF4-FFF2-40B4-BE49-F238E27FC236}">
                  <a16:creationId xmlns:a16="http://schemas.microsoft.com/office/drawing/2014/main" id="{6249FCDA-24FA-A6B9-245A-5AF7D3D17CE5}"/>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1944" dirty="0"/>
            </a:p>
          </p:txBody>
        </p:sp>
      </p:grpSp>
      <p:sp>
        <p:nvSpPr>
          <p:cNvPr id="36" name="Text Placeholder 7">
            <a:extLst>
              <a:ext uri="{FF2B5EF4-FFF2-40B4-BE49-F238E27FC236}">
                <a16:creationId xmlns:a16="http://schemas.microsoft.com/office/drawing/2014/main" id="{58744BBF-811D-09D6-C175-97068512F6A9}"/>
              </a:ext>
            </a:extLst>
          </p:cNvPr>
          <p:cNvSpPr txBox="1">
            <a:spLocks/>
          </p:cNvSpPr>
          <p:nvPr/>
        </p:nvSpPr>
        <p:spPr>
          <a:xfrm>
            <a:off x="5257252" y="849340"/>
            <a:ext cx="3449789" cy="83099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spcBef>
                <a:spcPts val="1350"/>
              </a:spcBef>
              <a:defRPr/>
            </a:pPr>
            <a:r>
              <a:rPr lang="en-US" sz="1800" dirty="0">
                <a:solidFill>
                  <a:schemeClr val="tx1"/>
                </a:solidFill>
                <a:latin typeface="+mj-lt"/>
              </a:rPr>
              <a:t>Artificial Intelligence</a:t>
            </a:r>
          </a:p>
          <a:p>
            <a:pPr lvl="1" defTabSz="699557">
              <a:spcAft>
                <a:spcPts val="450"/>
              </a:spcAft>
              <a:defRPr/>
            </a:pPr>
            <a:r>
              <a:rPr lang="en-US" sz="1200" dirty="0">
                <a:solidFill>
                  <a:schemeClr val="tx1"/>
                </a:solidFill>
              </a:rPr>
              <a:t>the field of computer science that seeks to create intelligent machines that can replicate or exceed human intelligence</a:t>
            </a:r>
          </a:p>
        </p:txBody>
      </p:sp>
      <p:grpSp>
        <p:nvGrpSpPr>
          <p:cNvPr id="38" name="Group 37" descr="1997">
            <a:extLst>
              <a:ext uri="{FF2B5EF4-FFF2-40B4-BE49-F238E27FC236}">
                <a16:creationId xmlns:a16="http://schemas.microsoft.com/office/drawing/2014/main" id="{33A0D1DC-932C-031C-B300-4BD32D747D21}"/>
              </a:ext>
            </a:extLst>
          </p:cNvPr>
          <p:cNvGrpSpPr/>
          <p:nvPr/>
        </p:nvGrpSpPr>
        <p:grpSpPr>
          <a:xfrm>
            <a:off x="4600948" y="1905518"/>
            <a:ext cx="357941" cy="274305"/>
            <a:chOff x="5857905" y="-477659"/>
            <a:chExt cx="477254" cy="365740"/>
          </a:xfrm>
        </p:grpSpPr>
        <p:sp>
          <p:nvSpPr>
            <p:cNvPr id="39" name="Freeform: Shape 38">
              <a:extLst>
                <a:ext uri="{FF2B5EF4-FFF2-40B4-BE49-F238E27FC236}">
                  <a16:creationId xmlns:a16="http://schemas.microsoft.com/office/drawing/2014/main" id="{4D8A3231-0DF6-E4F4-CDA2-DC5073992B80}"/>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050" b="1" dirty="0">
                  <a:solidFill>
                    <a:srgbClr val="FFFFFF"/>
                  </a:solidFill>
                </a:rPr>
                <a:t>1997</a:t>
              </a:r>
              <a:endParaRPr lang="en-US" sz="1050" b="1" dirty="0"/>
            </a:p>
          </p:txBody>
        </p:sp>
        <p:sp>
          <p:nvSpPr>
            <p:cNvPr id="40" name="Freeform: Shape 39">
              <a:extLst>
                <a:ext uri="{FF2B5EF4-FFF2-40B4-BE49-F238E27FC236}">
                  <a16:creationId xmlns:a16="http://schemas.microsoft.com/office/drawing/2014/main" id="{81FF5E51-1A13-5400-B0D4-AA95386ED690}"/>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1944" dirty="0"/>
            </a:p>
          </p:txBody>
        </p:sp>
      </p:grpSp>
      <p:sp>
        <p:nvSpPr>
          <p:cNvPr id="41" name="Text Placeholder 8">
            <a:extLst>
              <a:ext uri="{FF2B5EF4-FFF2-40B4-BE49-F238E27FC236}">
                <a16:creationId xmlns:a16="http://schemas.microsoft.com/office/drawing/2014/main" id="{B9A68E73-C548-61BE-1ECF-7C198910D127}"/>
              </a:ext>
            </a:extLst>
          </p:cNvPr>
          <p:cNvSpPr txBox="1">
            <a:spLocks/>
          </p:cNvSpPr>
          <p:nvPr/>
        </p:nvSpPr>
        <p:spPr>
          <a:xfrm>
            <a:off x="5257252" y="1905520"/>
            <a:ext cx="3449789" cy="83099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dirty="0">
                <a:solidFill>
                  <a:schemeClr val="tx1"/>
                </a:solidFill>
                <a:latin typeface="+mj-lt"/>
              </a:rPr>
              <a:t>Machine Learning</a:t>
            </a:r>
          </a:p>
          <a:p>
            <a:pPr lvl="1" defTabSz="699557">
              <a:spcAft>
                <a:spcPts val="450"/>
              </a:spcAft>
              <a:defRPr/>
            </a:pPr>
            <a:r>
              <a:rPr lang="en-US" sz="1200" dirty="0">
                <a:solidFill>
                  <a:schemeClr val="tx1"/>
                </a:solidFill>
              </a:rPr>
              <a:t>subset of AI that enables machines to learn from existing data and improve upon that data to make decisions or predictions</a:t>
            </a:r>
          </a:p>
        </p:txBody>
      </p:sp>
      <p:grpSp>
        <p:nvGrpSpPr>
          <p:cNvPr id="43" name="Group 42" descr="2017">
            <a:extLst>
              <a:ext uri="{FF2B5EF4-FFF2-40B4-BE49-F238E27FC236}">
                <a16:creationId xmlns:a16="http://schemas.microsoft.com/office/drawing/2014/main" id="{8BCAB41A-A9D0-F45D-ABFE-986F0260F419}"/>
              </a:ext>
            </a:extLst>
          </p:cNvPr>
          <p:cNvGrpSpPr/>
          <p:nvPr/>
        </p:nvGrpSpPr>
        <p:grpSpPr>
          <a:xfrm>
            <a:off x="4600948" y="2961701"/>
            <a:ext cx="357941" cy="274305"/>
            <a:chOff x="5857905" y="-477659"/>
            <a:chExt cx="477254" cy="365740"/>
          </a:xfrm>
        </p:grpSpPr>
        <p:sp>
          <p:nvSpPr>
            <p:cNvPr id="44" name="Freeform: Shape 43">
              <a:extLst>
                <a:ext uri="{FF2B5EF4-FFF2-40B4-BE49-F238E27FC236}">
                  <a16:creationId xmlns:a16="http://schemas.microsoft.com/office/drawing/2014/main" id="{0DE4151E-3C80-615E-E290-0AEE7A78A985}"/>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050" b="1" dirty="0">
                  <a:solidFill>
                    <a:srgbClr val="FFFFFF"/>
                  </a:solidFill>
                </a:rPr>
                <a:t>2017</a:t>
              </a:r>
              <a:endParaRPr lang="en-US" sz="1050" b="1" dirty="0"/>
            </a:p>
          </p:txBody>
        </p:sp>
        <p:sp>
          <p:nvSpPr>
            <p:cNvPr id="45" name="Freeform: Shape 44">
              <a:extLst>
                <a:ext uri="{FF2B5EF4-FFF2-40B4-BE49-F238E27FC236}">
                  <a16:creationId xmlns:a16="http://schemas.microsoft.com/office/drawing/2014/main" id="{8D93799C-7C34-9D26-7B07-C6886D313AE6}"/>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1944" dirty="0"/>
            </a:p>
          </p:txBody>
        </p:sp>
      </p:grpSp>
      <p:sp>
        <p:nvSpPr>
          <p:cNvPr id="46" name="Text Placeholder 13">
            <a:extLst>
              <a:ext uri="{FF2B5EF4-FFF2-40B4-BE49-F238E27FC236}">
                <a16:creationId xmlns:a16="http://schemas.microsoft.com/office/drawing/2014/main" id="{A9450E51-5305-2E05-087E-70DAE1483715}"/>
              </a:ext>
            </a:extLst>
          </p:cNvPr>
          <p:cNvSpPr txBox="1">
            <a:spLocks/>
          </p:cNvSpPr>
          <p:nvPr/>
        </p:nvSpPr>
        <p:spPr>
          <a:xfrm>
            <a:off x="5257252" y="2961703"/>
            <a:ext cx="3449789" cy="64633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dirty="0">
                <a:solidFill>
                  <a:schemeClr val="tx1"/>
                </a:solidFill>
                <a:latin typeface="+mj-lt"/>
              </a:rPr>
              <a:t>Deep Learning</a:t>
            </a:r>
          </a:p>
          <a:p>
            <a:pPr lvl="1" defTabSz="699557">
              <a:spcAft>
                <a:spcPts val="450"/>
              </a:spcAft>
              <a:defRPr/>
            </a:pPr>
            <a:r>
              <a:rPr lang="en-US" sz="1200" dirty="0">
                <a:solidFill>
                  <a:schemeClr val="tx1"/>
                </a:solidFill>
              </a:rPr>
              <a:t>a machine learning technique in which layers of neural networks are used to process data and make decisions</a:t>
            </a:r>
          </a:p>
        </p:txBody>
      </p:sp>
      <p:grpSp>
        <p:nvGrpSpPr>
          <p:cNvPr id="2" name="Group 1" descr="A nested hierarchy of Artificial Intelligence, Machine learning, Deep Learning, and Generative AI">
            <a:extLst>
              <a:ext uri="{FF2B5EF4-FFF2-40B4-BE49-F238E27FC236}">
                <a16:creationId xmlns:a16="http://schemas.microsoft.com/office/drawing/2014/main" id="{13CB772F-08A6-B18C-C2E1-DA5337AB76BE}"/>
              </a:ext>
            </a:extLst>
          </p:cNvPr>
          <p:cNvGrpSpPr/>
          <p:nvPr/>
        </p:nvGrpSpPr>
        <p:grpSpPr>
          <a:xfrm>
            <a:off x="438150" y="1063102"/>
            <a:ext cx="3386798" cy="3632102"/>
            <a:chOff x="584200" y="1417469"/>
            <a:chExt cx="4515730" cy="4842803"/>
          </a:xfrm>
        </p:grpSpPr>
        <p:sp>
          <p:nvSpPr>
            <p:cNvPr id="30" name="Rectangle: Rounded Corners 29">
              <a:extLst>
                <a:ext uri="{FF2B5EF4-FFF2-40B4-BE49-F238E27FC236}">
                  <a16:creationId xmlns:a16="http://schemas.microsoft.com/office/drawing/2014/main" id="{3E6D970F-9EEB-DCBC-6D3E-6D5247C6F17A}"/>
                </a:ext>
                <a:ext uri="{C183D7F6-B498-43B3-948B-1728B52AA6E4}">
                  <adec:decorative xmlns:adec="http://schemas.microsoft.com/office/drawing/2017/decorative" val="0"/>
                </a:ext>
              </a:extLst>
            </p:cNvPr>
            <p:cNvSpPr/>
            <p:nvPr/>
          </p:nvSpPr>
          <p:spPr bwMode="auto">
            <a:xfrm>
              <a:off x="584200" y="1417469"/>
              <a:ext cx="4515730" cy="4842803"/>
            </a:xfrm>
            <a:prstGeom prst="roundRect">
              <a:avLst>
                <a:gd name="adj" fmla="val 2268"/>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AU" sz="1500" b="1" dirty="0">
                  <a:gradFill>
                    <a:gsLst>
                      <a:gs pos="2917">
                        <a:srgbClr val="FFFFFF"/>
                      </a:gs>
                      <a:gs pos="30000">
                        <a:srgbClr val="FFFFFF"/>
                      </a:gs>
                    </a:gsLst>
                    <a:lin ang="5400000" scaled="0"/>
                  </a:gradFill>
                  <a:latin typeface="+mj-lt"/>
                </a:rPr>
                <a:t>Artificial Intelligence</a:t>
              </a:r>
            </a:p>
            <a:p>
              <a:pPr defTabSz="685800">
                <a:defRPr/>
              </a:pPr>
              <a:endParaRPr lang="en-AU" sz="1500" b="1" dirty="0">
                <a:gradFill>
                  <a:gsLst>
                    <a:gs pos="2917">
                      <a:srgbClr val="FFFFFF"/>
                    </a:gs>
                    <a:gs pos="30000">
                      <a:srgbClr val="FFFFFF"/>
                    </a:gs>
                  </a:gsLst>
                  <a:lin ang="5400000" scaled="0"/>
                </a:gradFill>
                <a:latin typeface="+mj-lt"/>
              </a:endParaRPr>
            </a:p>
          </p:txBody>
        </p:sp>
        <p:sp>
          <p:nvSpPr>
            <p:cNvPr id="37" name="Rectangle: Rounded Corners 36">
              <a:extLst>
                <a:ext uri="{FF2B5EF4-FFF2-40B4-BE49-F238E27FC236}">
                  <a16:creationId xmlns:a16="http://schemas.microsoft.com/office/drawing/2014/main" id="{187536BF-853E-23BE-865E-E19FAC7A5243}"/>
                </a:ext>
                <a:ext uri="{C183D7F6-B498-43B3-948B-1728B52AA6E4}">
                  <adec:decorative xmlns:adec="http://schemas.microsoft.com/office/drawing/2017/decorative" val="0"/>
                </a:ext>
              </a:extLst>
            </p:cNvPr>
            <p:cNvSpPr/>
            <p:nvPr/>
          </p:nvSpPr>
          <p:spPr bwMode="auto">
            <a:xfrm>
              <a:off x="1245381" y="2396359"/>
              <a:ext cx="3780693" cy="3786544"/>
            </a:xfrm>
            <a:prstGeom prst="roundRect">
              <a:avLst>
                <a:gd name="adj" fmla="val 3938"/>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AU" sz="1500" b="1" dirty="0">
                  <a:gradFill>
                    <a:gsLst>
                      <a:gs pos="2917">
                        <a:srgbClr val="FFFFFF"/>
                      </a:gs>
                      <a:gs pos="30000">
                        <a:srgbClr val="FFFFFF"/>
                      </a:gs>
                    </a:gsLst>
                    <a:lin ang="5400000" scaled="0"/>
                  </a:gradFill>
                  <a:latin typeface="+mj-lt"/>
                </a:rPr>
                <a:t>Machine Learning</a:t>
              </a:r>
            </a:p>
            <a:p>
              <a:pPr defTabSz="685800">
                <a:defRPr/>
              </a:pPr>
              <a:endParaRPr lang="en-AU" sz="1500" b="1" dirty="0">
                <a:gradFill>
                  <a:gsLst>
                    <a:gs pos="2917">
                      <a:srgbClr val="FFFFFF"/>
                    </a:gs>
                    <a:gs pos="30000">
                      <a:srgbClr val="FFFFFF"/>
                    </a:gs>
                  </a:gsLst>
                  <a:lin ang="5400000" scaled="0"/>
                </a:gradFill>
                <a:latin typeface="+mj-lt"/>
              </a:endParaRPr>
            </a:p>
          </p:txBody>
        </p:sp>
        <p:sp>
          <p:nvSpPr>
            <p:cNvPr id="42" name="Rectangle: Rounded Corners 41">
              <a:extLst>
                <a:ext uri="{FF2B5EF4-FFF2-40B4-BE49-F238E27FC236}">
                  <a16:creationId xmlns:a16="http://schemas.microsoft.com/office/drawing/2014/main" id="{70678DCF-FD80-3B5A-6791-E9D0C919F365}"/>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AU" sz="1500" b="1" dirty="0">
                  <a:gradFill>
                    <a:gsLst>
                      <a:gs pos="2917">
                        <a:srgbClr val="FFFFFF"/>
                      </a:gs>
                      <a:gs pos="30000">
                        <a:srgbClr val="FFFFFF"/>
                      </a:gs>
                    </a:gsLst>
                    <a:lin ang="5400000" scaled="0"/>
                  </a:gradFill>
                  <a:latin typeface="+mj-lt"/>
                </a:rPr>
                <a:t>Deep Learning</a:t>
              </a:r>
            </a:p>
            <a:p>
              <a:pPr defTabSz="685800">
                <a:defRPr/>
              </a:pPr>
              <a:endParaRPr lang="en-AU" sz="1500" b="1" dirty="0">
                <a:gradFill>
                  <a:gsLst>
                    <a:gs pos="2917">
                      <a:srgbClr val="FFFFFF"/>
                    </a:gs>
                    <a:gs pos="30000">
                      <a:srgbClr val="FFFFFF"/>
                    </a:gs>
                  </a:gsLst>
                  <a:lin ang="5400000" scaled="0"/>
                </a:gradFill>
                <a:latin typeface="+mj-lt"/>
              </a:endParaRPr>
            </a:p>
          </p:txBody>
        </p:sp>
        <p:sp>
          <p:nvSpPr>
            <p:cNvPr id="47" name="Title 56">
              <a:extLst>
                <a:ext uri="{FF2B5EF4-FFF2-40B4-BE49-F238E27FC236}">
                  <a16:creationId xmlns:a16="http://schemas.microsoft.com/office/drawing/2014/main" id="{2AB7523A-B118-CC78-2966-5713D75F39AC}"/>
                </a:ext>
                <a:ext uri="{C183D7F6-B498-43B3-948B-1728B52AA6E4}">
                  <adec:decorative xmlns:adec="http://schemas.microsoft.com/office/drawing/2017/decorative" val="0"/>
                </a:ext>
              </a:extLst>
            </p:cNvPr>
            <p:cNvSpPr txBox="1">
              <a:spLocks/>
            </p:cNvSpPr>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685800">
                <a:lnSpc>
                  <a:spcPct val="100000"/>
                </a:lnSpc>
                <a:spcBef>
                  <a:spcPts val="0"/>
                </a:spcBef>
                <a:defRPr/>
              </a:pPr>
              <a:r>
                <a:rPr lang="en-AU" sz="1500" b="1" spc="0" dirty="0">
                  <a:ln>
                    <a:noFill/>
                  </a:ln>
                  <a:gradFill>
                    <a:gsLst>
                      <a:gs pos="2917">
                        <a:srgbClr val="FFFFFF"/>
                      </a:gs>
                      <a:gs pos="30000">
                        <a:srgbClr val="FFFFFF"/>
                      </a:gs>
                    </a:gsLst>
                    <a:lin ang="5400000" scaled="0"/>
                  </a:gradFill>
                  <a:latin typeface="+mj-lt"/>
                </a:rPr>
                <a:t>Generative AI</a:t>
              </a:r>
            </a:p>
          </p:txBody>
        </p:sp>
      </p:grpSp>
      <p:grpSp>
        <p:nvGrpSpPr>
          <p:cNvPr id="48" name="Group 47" descr="2021">
            <a:extLst>
              <a:ext uri="{FF2B5EF4-FFF2-40B4-BE49-F238E27FC236}">
                <a16:creationId xmlns:a16="http://schemas.microsoft.com/office/drawing/2014/main" id="{F5C27CF2-9AA6-C65D-2DAF-812E97079CED}"/>
              </a:ext>
            </a:extLst>
          </p:cNvPr>
          <p:cNvGrpSpPr/>
          <p:nvPr/>
        </p:nvGrpSpPr>
        <p:grpSpPr>
          <a:xfrm>
            <a:off x="4600948" y="4047438"/>
            <a:ext cx="357941" cy="274305"/>
            <a:chOff x="5857905" y="-477659"/>
            <a:chExt cx="477254" cy="365740"/>
          </a:xfrm>
        </p:grpSpPr>
        <p:sp>
          <p:nvSpPr>
            <p:cNvPr id="49" name="Freeform: Shape 48">
              <a:extLst>
                <a:ext uri="{FF2B5EF4-FFF2-40B4-BE49-F238E27FC236}">
                  <a16:creationId xmlns:a16="http://schemas.microsoft.com/office/drawing/2014/main" id="{C7D06A7E-8C18-388E-1912-31D288EC4FEB}"/>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050" b="1" dirty="0">
                  <a:solidFill>
                    <a:srgbClr val="FFFFFF"/>
                  </a:solidFill>
                </a:rPr>
                <a:t>2021</a:t>
              </a:r>
              <a:endParaRPr lang="en-US" sz="1050" b="1" dirty="0"/>
            </a:p>
          </p:txBody>
        </p:sp>
        <p:sp>
          <p:nvSpPr>
            <p:cNvPr id="52" name="Freeform: Shape 51">
              <a:extLst>
                <a:ext uri="{FF2B5EF4-FFF2-40B4-BE49-F238E27FC236}">
                  <a16:creationId xmlns:a16="http://schemas.microsoft.com/office/drawing/2014/main" id="{C24C8386-08C6-ADF7-5F7C-DD754CFE78DD}"/>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1944" dirty="0"/>
            </a:p>
          </p:txBody>
        </p:sp>
      </p:grpSp>
      <p:sp>
        <p:nvSpPr>
          <p:cNvPr id="55" name="Text Placeholder 13">
            <a:extLst>
              <a:ext uri="{FF2B5EF4-FFF2-40B4-BE49-F238E27FC236}">
                <a16:creationId xmlns:a16="http://schemas.microsoft.com/office/drawing/2014/main" id="{9579C538-83FA-6D25-A286-09E486FF290D}"/>
              </a:ext>
            </a:extLst>
          </p:cNvPr>
          <p:cNvSpPr txBox="1">
            <a:spLocks/>
          </p:cNvSpPr>
          <p:nvPr/>
        </p:nvSpPr>
        <p:spPr>
          <a:xfrm>
            <a:off x="5257252" y="4047439"/>
            <a:ext cx="3449789" cy="64633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dirty="0">
                <a:solidFill>
                  <a:srgbClr val="FF6600"/>
                </a:solidFill>
                <a:latin typeface="+mj-lt"/>
              </a:rPr>
              <a:t>Generative AI</a:t>
            </a:r>
          </a:p>
          <a:p>
            <a:pPr lvl="1" defTabSz="699557">
              <a:spcAft>
                <a:spcPts val="450"/>
              </a:spcAft>
              <a:defRPr/>
            </a:pPr>
            <a:r>
              <a:rPr lang="en-US" sz="1200" dirty="0">
                <a:solidFill>
                  <a:schemeClr val="tx1"/>
                </a:solidFill>
              </a:rPr>
              <a:t>Create new written, visual, and auditory content given prompts or existing data.</a:t>
            </a:r>
            <a:endParaRPr lang="en-US" dirty="0">
              <a:solidFill>
                <a:schemeClr val="tx1"/>
              </a:solidFill>
            </a:endParaRPr>
          </a:p>
        </p:txBody>
      </p:sp>
    </p:spTree>
    <p:extLst>
      <p:ext uri="{BB962C8B-B14F-4D97-AF65-F5344CB8AC3E}">
        <p14:creationId xmlns:p14="http://schemas.microsoft.com/office/powerpoint/2010/main" val="320255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sp>
        <p:nvSpPr>
          <p:cNvPr id="2" name="Content Placeholder 1">
            <a:extLst>
              <a:ext uri="{FF2B5EF4-FFF2-40B4-BE49-F238E27FC236}">
                <a16:creationId xmlns:a16="http://schemas.microsoft.com/office/drawing/2014/main" id="{7494B176-E3A6-9DE3-AC91-9D1EF693B501}"/>
              </a:ext>
            </a:extLst>
          </p:cNvPr>
          <p:cNvSpPr>
            <a:spLocks noGrp="1"/>
          </p:cNvSpPr>
          <p:nvPr>
            <p:ph idx="1"/>
          </p:nvPr>
        </p:nvSpPr>
        <p:spPr/>
        <p:txBody>
          <a:bodyPr/>
          <a:lstStyle/>
          <a:p>
            <a:endParaRPr lang="en-US"/>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idx="1"/>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4294967295"/>
          </p:nvPr>
        </p:nvSpPr>
        <p:spPr>
          <a:xfrm>
            <a:off x="1147379" y="1684338"/>
            <a:ext cx="7996621" cy="2505075"/>
          </a:xfrm>
        </p:spPr>
        <p:txBody>
          <a:bodyPr>
            <a:normAutofit/>
          </a:bodyPr>
          <a:lstStyle/>
          <a:p>
            <a:r>
              <a:rPr lang="en-US" sz="2200" dirty="0" err="1">
                <a:solidFill>
                  <a:srgbClr val="0070C0"/>
                </a:solidFill>
              </a:rPr>
              <a:t>ChatGPT</a:t>
            </a:r>
            <a:r>
              <a:rPr lang="en-US" sz="2200"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idx="1"/>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4294967295"/>
          </p:nvPr>
        </p:nvSpPr>
        <p:spPr>
          <a:xfrm>
            <a:off x="1144371" y="1684338"/>
            <a:ext cx="7176669" cy="2505075"/>
          </a:xfrm>
        </p:spPr>
        <p:txBody>
          <a:bodyPr>
            <a:normAutofit/>
          </a:bodyPr>
          <a:lstStyle/>
          <a:p>
            <a:r>
              <a:rPr lang="en-US" sz="2200" dirty="0">
                <a:solidFill>
                  <a:srgbClr val="0070C0"/>
                </a:solidFill>
              </a:rPr>
              <a:t>Azure </a:t>
            </a:r>
            <a:r>
              <a:rPr lang="en-US" sz="2200" dirty="0" err="1">
                <a:solidFill>
                  <a:srgbClr val="0070C0"/>
                </a:solidFill>
              </a:rPr>
              <a:t>OpenAI</a:t>
            </a:r>
            <a:r>
              <a:rPr lang="en-US" sz="2200" dirty="0">
                <a:solidFill>
                  <a:srgbClr val="0070C0"/>
                </a:solidFill>
              </a:rPr>
              <a:t> </a:t>
            </a:r>
            <a:r>
              <a:rPr lang="en-US" sz="2200" dirty="0">
                <a:solidFill>
                  <a:schemeClr val="accent5">
                    <a:lumMod val="50000"/>
                  </a:schemeClr>
                </a:solidFill>
              </a:rPr>
              <a:t>is  a cloud-based platform that offers access to </a:t>
            </a:r>
            <a:r>
              <a:rPr lang="en-US" sz="2200" dirty="0" err="1">
                <a:solidFill>
                  <a:schemeClr val="accent5">
                    <a:lumMod val="50000"/>
                  </a:schemeClr>
                </a:solidFill>
              </a:rPr>
              <a:t>OpenAI's</a:t>
            </a:r>
            <a:r>
              <a:rPr lang="en-US" sz="2200"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sp>
        <p:nvSpPr>
          <p:cNvPr id="3" name="Content Placeholder 2">
            <a:extLst>
              <a:ext uri="{FF2B5EF4-FFF2-40B4-BE49-F238E27FC236}">
                <a16:creationId xmlns:a16="http://schemas.microsoft.com/office/drawing/2014/main" id="{B26D996F-58BF-FAC4-D0C4-E81B992D4862}"/>
              </a:ext>
            </a:extLst>
          </p:cNvPr>
          <p:cNvSpPr>
            <a:spLocks noGrp="1"/>
          </p:cNvSpPr>
          <p:nvPr>
            <p:ph idx="1"/>
          </p:nvPr>
        </p:nvSpPr>
        <p:spPr/>
        <p:txBody>
          <a:bodyPr/>
          <a:lstStyle/>
          <a:p>
            <a:endParaRPr lang="en-US"/>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sp>
        <p:nvSpPr>
          <p:cNvPr id="3" name="Content Placeholder 2">
            <a:extLst>
              <a:ext uri="{FF2B5EF4-FFF2-40B4-BE49-F238E27FC236}">
                <a16:creationId xmlns:a16="http://schemas.microsoft.com/office/drawing/2014/main" id="{6589032D-B730-CEA2-47CF-94355B8BEB19}"/>
              </a:ext>
            </a:extLst>
          </p:cNvPr>
          <p:cNvSpPr>
            <a:spLocks noGrp="1"/>
          </p:cNvSpPr>
          <p:nvPr>
            <p:ph idx="1"/>
          </p:nvPr>
        </p:nvSpPr>
        <p:spPr/>
        <p:txBody>
          <a:bodyPr/>
          <a:lstStyle/>
          <a:p>
            <a:endParaRPr lang="en-US"/>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178798" y="892356"/>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658919" y="892356"/>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12817" y="1110343"/>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3360011" y="1590403"/>
            <a:ext cx="1058092" cy="716416"/>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4826727" y="1494880"/>
            <a:ext cx="1058092" cy="853168"/>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6584907" y="2063437"/>
            <a:ext cx="1587137" cy="1297476"/>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Rate</a:t>
              </a:r>
            </a:p>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limiting</a:t>
              </a: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237580" y="3132636"/>
            <a:ext cx="899705" cy="1038907"/>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7717702" y="3132636"/>
            <a:ext cx="1036045" cy="1095648"/>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371600" y="3350623"/>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4885510" y="3735160"/>
            <a:ext cx="1058092" cy="853168"/>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2" name="Content Placeholder 1">
            <a:extLst>
              <a:ext uri="{FF2B5EF4-FFF2-40B4-BE49-F238E27FC236}">
                <a16:creationId xmlns:a16="http://schemas.microsoft.com/office/drawing/2014/main" id="{767857FD-1435-C032-A508-74A2A9946AB2}"/>
              </a:ext>
            </a:extLst>
          </p:cNvPr>
          <p:cNvSpPr>
            <a:spLocks noGrp="1"/>
          </p:cNvSpPr>
          <p:nvPr>
            <p:ph idx="1"/>
          </p:nvPr>
        </p:nvSpPr>
        <p:spPr/>
        <p:txBody>
          <a:bodyPr/>
          <a:lstStyle/>
          <a:p>
            <a:endParaRPr lang="en-US"/>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5653824" y="1575472"/>
            <a:ext cx="3169870" cy="528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5653824" y="2425478"/>
            <a:ext cx="3169870" cy="528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5653823" y="3304011"/>
            <a:ext cx="3169870" cy="528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49850" y="836023"/>
            <a:ext cx="5284827" cy="4238253"/>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sp>
        <p:nvSpPr>
          <p:cNvPr id="2" name="Content Placeholder 1">
            <a:extLst>
              <a:ext uri="{FF2B5EF4-FFF2-40B4-BE49-F238E27FC236}">
                <a16:creationId xmlns:a16="http://schemas.microsoft.com/office/drawing/2014/main" id="{6E4C1318-CDDB-FD9F-2A16-21DDD7A2BFA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2917781" y="1695072"/>
            <a:ext cx="5829723" cy="2149272"/>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302654" y="1493949"/>
            <a:ext cx="2125014" cy="656823"/>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302654" y="2480286"/>
            <a:ext cx="2125014" cy="656823"/>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2617989" y="4174439"/>
            <a:ext cx="3908022" cy="476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2" y="0"/>
            <a:ext cx="4772168" cy="5143500"/>
          </a:xfrm>
        </p:spPr>
        <p:txBody>
          <a:bodyPr anchor="ctr"/>
          <a:lstStyle/>
          <a:p>
            <a:r>
              <a:rPr lang="en-US" dirty="0"/>
              <a:t>Senior Content Developer w/ Microsoft</a:t>
            </a:r>
          </a:p>
          <a:p>
            <a:r>
              <a:rPr lang="en-US" dirty="0"/>
              <a:t>Based in Nashville, TN, US</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pic>
        <p:nvPicPr>
          <p:cNvPr id="7" name="Picture 6">
            <a:extLst>
              <a:ext uri="{FF2B5EF4-FFF2-40B4-BE49-F238E27FC236}">
                <a16:creationId xmlns:a16="http://schemas.microsoft.com/office/drawing/2014/main" id="{4F57C063-601B-414D-88C6-C0ABDDEE7D78}"/>
              </a:ext>
            </a:extLst>
          </p:cNvPr>
          <p:cNvPicPr>
            <a:picLocks noChangeAspect="1"/>
          </p:cNvPicPr>
          <p:nvPr/>
        </p:nvPicPr>
        <p:blipFill>
          <a:blip r:embed="rId3"/>
          <a:stretch>
            <a:fillRect/>
          </a:stretch>
        </p:blipFill>
        <p:spPr>
          <a:xfrm>
            <a:off x="-50467" y="2026430"/>
            <a:ext cx="1189087" cy="1189087"/>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sp>
        <p:nvSpPr>
          <p:cNvPr id="2" name="Content Placeholder 1">
            <a:extLst>
              <a:ext uri="{FF2B5EF4-FFF2-40B4-BE49-F238E27FC236}">
                <a16:creationId xmlns:a16="http://schemas.microsoft.com/office/drawing/2014/main" id="{5662C711-8657-8C69-6AD7-8E5039756165}"/>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924198C7-0342-46D7-B3C5-F09A1C63616D}"/>
              </a:ext>
            </a:extLst>
          </p:cNvPr>
          <p:cNvGraphicFramePr/>
          <p:nvPr/>
        </p:nvGraphicFramePr>
        <p:xfrm>
          <a:off x="193184" y="836023"/>
          <a:ext cx="8699679" cy="4206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4294967295"/>
          </p:nvPr>
        </p:nvSpPr>
        <p:spPr>
          <a:xfrm>
            <a:off x="0" y="1219200"/>
            <a:ext cx="8739051" cy="3413125"/>
          </a:xfrm>
        </p:spPr>
        <p:txBody>
          <a:bodyPr>
            <a:noAutofit/>
          </a:bodyPr>
          <a:lstStyle/>
          <a:p>
            <a:r>
              <a:rPr lang="en-US" sz="2400" dirty="0" err="1"/>
              <a:t>ChatGPT</a:t>
            </a:r>
            <a:r>
              <a:rPr lang="en-US" sz="2400" dirty="0"/>
              <a:t> was trained primarily on data prior to </a:t>
            </a:r>
            <a:r>
              <a:rPr lang="en-US" sz="2400" b="1" dirty="0">
                <a:solidFill>
                  <a:srgbClr val="0070C0"/>
                </a:solidFill>
              </a:rPr>
              <a:t>September 2021</a:t>
            </a:r>
          </a:p>
          <a:p>
            <a:r>
              <a:rPr lang="en-US" sz="2400" dirty="0"/>
              <a:t>"Limited" knowledge of events since September 2021</a:t>
            </a:r>
          </a:p>
          <a:p>
            <a:r>
              <a:rPr lang="en-US" sz="2400" dirty="0"/>
              <a:t>ChatGPT may occasionally generate ("hallucinate") incorrect text and/or code</a:t>
            </a:r>
          </a:p>
          <a:p>
            <a:r>
              <a:rPr lang="en-US" sz="2400" dirty="0"/>
              <a:t>“Trust, but verify”</a:t>
            </a:r>
          </a:p>
        </p:txBody>
      </p:sp>
    </p:spTree>
    <p:extLst>
      <p:ext uri="{BB962C8B-B14F-4D97-AF65-F5344CB8AC3E}">
        <p14:creationId xmlns:p14="http://schemas.microsoft.com/office/powerpoint/2010/main" val="211021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4294967295"/>
          </p:nvPr>
        </p:nvSpPr>
        <p:spPr>
          <a:xfrm>
            <a:off x="967558" y="844550"/>
            <a:ext cx="6889750" cy="812800"/>
          </a:xfrm>
        </p:spPr>
        <p:txBody>
          <a:bodyPr>
            <a:noAutofit/>
          </a:bodyPr>
          <a:lstStyle/>
          <a:p>
            <a:r>
              <a:rPr lang="en-US" sz="2400" dirty="0"/>
              <a:t>Your prompts have an enormous impact on </a:t>
            </a:r>
            <a:r>
              <a:rPr lang="en-US" sz="2400" dirty="0" err="1"/>
              <a:t>ChatGPT’s</a:t>
            </a:r>
            <a:r>
              <a:rPr lang="en-US" sz="2400" dirty="0"/>
              <a:t> response quality </a:t>
            </a:r>
          </a:p>
        </p:txBody>
      </p:sp>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4294967295"/>
          </p:nvPr>
        </p:nvSpPr>
        <p:spPr>
          <a:xfrm>
            <a:off x="967558" y="1827213"/>
            <a:ext cx="6889750" cy="814387"/>
          </a:xfrm>
        </p:spPr>
        <p:txBody>
          <a:bodyPr>
            <a:noAutofit/>
          </a:bodyPr>
          <a:lstStyle/>
          <a:p>
            <a:r>
              <a:rPr lang="en-US" sz="2400" dirty="0"/>
              <a:t>Provide ChatGPT with as much granular context as possible</a:t>
            </a:r>
          </a:p>
        </p:txBody>
      </p:sp>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4294967295"/>
          </p:nvPr>
        </p:nvSpPr>
        <p:spPr>
          <a:xfrm>
            <a:off x="967558" y="2811463"/>
            <a:ext cx="6889750" cy="814387"/>
          </a:xfrm>
        </p:spPr>
        <p:txBody>
          <a:bodyPr>
            <a:noAutofit/>
          </a:bodyPr>
          <a:lstStyle/>
          <a:p>
            <a:r>
              <a:rPr lang="en-US" sz="2400" dirty="0"/>
              <a:t>Assign a role to ChatGPT, and don't be afraid to use examples</a:t>
            </a:r>
          </a:p>
        </p:txBody>
      </p:sp>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4294967295"/>
          </p:nvPr>
        </p:nvSpPr>
        <p:spPr>
          <a:xfrm>
            <a:off x="967558" y="3795713"/>
            <a:ext cx="6889750" cy="814387"/>
          </a:xfrm>
        </p:spPr>
        <p:txBody>
          <a:bodyPr>
            <a:noAutofit/>
          </a:bodyPr>
          <a:lstStyle/>
          <a:p>
            <a:r>
              <a:rPr lang="en-US" sz="2400" dirty="0"/>
              <a:t>X-shot prompting is based on examples</a:t>
            </a:r>
          </a:p>
        </p:txBody>
      </p:sp>
    </p:spTree>
    <p:extLst>
      <p:ext uri="{BB962C8B-B14F-4D97-AF65-F5344CB8AC3E}">
        <p14:creationId xmlns:p14="http://schemas.microsoft.com/office/powerpoint/2010/main" val="3045867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sp>
        <p:nvSpPr>
          <p:cNvPr id="2" name="Content Placeholder 1">
            <a:extLst>
              <a:ext uri="{FF2B5EF4-FFF2-40B4-BE49-F238E27FC236}">
                <a16:creationId xmlns:a16="http://schemas.microsoft.com/office/drawing/2014/main" id="{A8EB645C-5D57-FEAC-2F8C-46ED65DB48E2}"/>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1283795" y="999687"/>
            <a:ext cx="6576411" cy="3984312"/>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EF8241-789B-A5F4-C61E-B9F2338EDC95}"/>
              </a:ext>
            </a:extLst>
          </p:cNvPr>
          <p:cNvSpPr>
            <a:spLocks noGrp="1"/>
          </p:cNvSpPr>
          <p:nvPr>
            <p:ph type="title"/>
          </p:nvPr>
        </p:nvSpPr>
        <p:spPr/>
        <p:txBody>
          <a:bodyPr/>
          <a:lstStyle/>
          <a:p>
            <a:r>
              <a:rPr lang="en-US" dirty="0"/>
              <a:t>What is the Azure OpenAI Service?</a:t>
            </a:r>
          </a:p>
        </p:txBody>
      </p:sp>
      <p:grpSp>
        <p:nvGrpSpPr>
          <p:cNvPr id="3" name="Group 2">
            <a:extLst>
              <a:ext uri="{FF2B5EF4-FFF2-40B4-BE49-F238E27FC236}">
                <a16:creationId xmlns:a16="http://schemas.microsoft.com/office/drawing/2014/main" id="{188A7993-A8B8-2003-6A9B-E0EDAC9756C5}"/>
              </a:ext>
              <a:ext uri="{C183D7F6-B498-43B3-948B-1728B52AA6E4}">
                <adec:decorative xmlns:adec="http://schemas.microsoft.com/office/drawing/2017/decorative" val="1"/>
              </a:ext>
            </a:extLst>
          </p:cNvPr>
          <p:cNvGrpSpPr/>
          <p:nvPr/>
        </p:nvGrpSpPr>
        <p:grpSpPr>
          <a:xfrm>
            <a:off x="299344" y="758399"/>
            <a:ext cx="8632245" cy="4056415"/>
            <a:chOff x="399125" y="1011198"/>
            <a:chExt cx="11509660" cy="5408553"/>
          </a:xfrm>
        </p:grpSpPr>
        <p:sp>
          <p:nvSpPr>
            <p:cNvPr id="230" name="TextBox 229">
              <a:extLst>
                <a:ext uri="{FF2B5EF4-FFF2-40B4-BE49-F238E27FC236}">
                  <a16:creationId xmlns:a16="http://schemas.microsoft.com/office/drawing/2014/main" id="{9FD5F569-5125-603E-18F9-C7A3B5D5A706}"/>
                </a:ext>
              </a:extLst>
            </p:cNvPr>
            <p:cNvSpPr txBox="1"/>
            <p:nvPr/>
          </p:nvSpPr>
          <p:spPr>
            <a:xfrm>
              <a:off x="399125" y="5747510"/>
              <a:ext cx="1587379"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399126" y="4550968"/>
              <a:ext cx="2930547"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405958" y="4805308"/>
              <a:ext cx="1828448" cy="292388"/>
            </a:xfrm>
            <a:prstGeom prst="rect">
              <a:avLst/>
            </a:prstGeom>
            <a:noFill/>
          </p:spPr>
          <p:txBody>
            <a:bodyPr wrap="square">
              <a:spAutoFit/>
            </a:bodyPr>
            <a:lstStyle/>
            <a:p>
              <a:pPr defTabSz="499949">
                <a:defRPr/>
              </a:pPr>
              <a:r>
                <a:rPr lang="en-US" sz="825" kern="0" dirty="0">
                  <a:solidFill>
                    <a:srgbClr val="3C3C41"/>
                  </a:solidFill>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399126" y="3443635"/>
              <a:ext cx="2930547"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399126" y="3710229"/>
              <a:ext cx="1909681" cy="292388"/>
            </a:xfrm>
            <a:prstGeom prst="rect">
              <a:avLst/>
            </a:prstGeom>
            <a:noFill/>
          </p:spPr>
          <p:txBody>
            <a:bodyPr wrap="square">
              <a:spAutoFit/>
            </a:bodyPr>
            <a:lstStyle/>
            <a:p>
              <a:pPr defTabSz="499949">
                <a:defRPr/>
              </a:pPr>
              <a:r>
                <a:rPr lang="en-US" sz="825" kern="0" dirty="0">
                  <a:solidFill>
                    <a:srgbClr val="3C3C41"/>
                  </a:solidFill>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399126" y="2342957"/>
              <a:ext cx="2564228"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399126" y="2609550"/>
              <a:ext cx="1909681" cy="292388"/>
            </a:xfrm>
            <a:prstGeom prst="rect">
              <a:avLst/>
            </a:prstGeom>
            <a:noFill/>
          </p:spPr>
          <p:txBody>
            <a:bodyPr wrap="square">
              <a:spAutoFit/>
            </a:bodyPr>
            <a:lstStyle/>
            <a:p>
              <a:pPr defTabSz="499949">
                <a:defRPr/>
              </a:pPr>
              <a:r>
                <a:rPr lang="en-US" sz="825" kern="0" dirty="0">
                  <a:solidFill>
                    <a:srgbClr val="3C3C41"/>
                  </a:solidFill>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399125" y="1350037"/>
              <a:ext cx="1587379" cy="369332"/>
            </a:xfrm>
            <a:prstGeom prst="rect">
              <a:avLst/>
            </a:prstGeom>
            <a:noFill/>
          </p:spPr>
          <p:txBody>
            <a:bodyPr wrap="square">
              <a:spAutoFit/>
            </a:bodyPr>
            <a:lstStyle/>
            <a:p>
              <a:pPr defTabSz="499949">
                <a:defRPr/>
              </a:pPr>
              <a:r>
                <a:rPr lang="en-US" sz="1200" b="1" kern="0" dirty="0">
                  <a:solidFill>
                    <a:srgbClr val="3C3C41"/>
                  </a:solidFill>
                  <a:latin typeface="Segoe UI Semibold" panose="020B0502040204020203" pitchFamily="34" charset="0"/>
                  <a:ea typeface="Arial" charset="0"/>
                  <a:cs typeface="Segoe UI Semibold" panose="020B0502040204020203" pitchFamily="34" charset="0"/>
                </a:rPr>
                <a:t>Applications</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a:solidFill>
              <a:schemeClr val="tx2">
                <a:lumMod val="50000"/>
              </a:schemeClr>
            </a:solidFill>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grp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350" b="1" kern="0" dirty="0">
                  <a:solidFill>
                    <a:srgbClr val="50E6FF"/>
                  </a:solidFill>
                  <a:latin typeface="Segoe UI Semibold"/>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a:grpFill/>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a:grpFill/>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1"/>
                <a:ext cx="1442611" cy="247760"/>
              </a:xfrm>
              <a:prstGeom prst="rect">
                <a:avLst/>
              </a:prstGeom>
              <a:grpFill/>
            </p:spPr>
            <p:txBody>
              <a:bodyPr wrap="square">
                <a:spAutoFit/>
              </a:bodyPr>
              <a:lstStyle/>
              <a:p>
                <a:pPr algn="ctr" defTabSz="566641">
                  <a:lnSpc>
                    <a:spcPts val="729"/>
                  </a:lnSpc>
                  <a:defRPr/>
                </a:pPr>
                <a:r>
                  <a:rPr lang="en-US" sz="900" kern="0" dirty="0">
                    <a:solidFill>
                      <a:prstClr val="white"/>
                    </a:solidFill>
                    <a:latin typeface="Segoe UI"/>
                    <a:cs typeface="Arial" charset="0"/>
                  </a:rPr>
                  <a:t>Partner Solutions</a:t>
                </a:r>
                <a:endParaRPr lang="en-US" kern="0" dirty="0">
                  <a:solidFill>
                    <a:prstClr val="white"/>
                  </a:solidFill>
                  <a:latin typeface="Segoe UI"/>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grp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350" b="1" kern="0" dirty="0">
                  <a:solidFill>
                    <a:srgbClr val="50E6FF"/>
                  </a:solidFill>
                  <a:latin typeface="Segoe UI Semibold"/>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091299" y="2290197"/>
                <a:ext cx="592043" cy="672281"/>
                <a:chOff x="4226111" y="2327930"/>
                <a:chExt cx="592043" cy="672281"/>
              </a:xfrm>
              <a:grpFill/>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a:grpFill/>
              </p:spPr>
            </p:pic>
            <p:sp>
              <p:nvSpPr>
                <p:cNvPr id="178" name="TextBox 177">
                  <a:extLst>
                    <a:ext uri="{FF2B5EF4-FFF2-40B4-BE49-F238E27FC236}">
                      <a16:creationId xmlns:a16="http://schemas.microsoft.com/office/drawing/2014/main" id="{C8CCBAFE-528A-43F0-4DBE-A96FD04D555B}"/>
                    </a:ext>
                  </a:extLst>
                </p:cNvPr>
                <p:cNvSpPr txBox="1"/>
                <p:nvPr/>
              </p:nvSpPr>
              <p:spPr>
                <a:xfrm>
                  <a:off x="4226111" y="2815546"/>
                  <a:ext cx="592043" cy="184665"/>
                </a:xfrm>
                <a:prstGeom prst="rect">
                  <a:avLst/>
                </a:prstGeom>
                <a:grpFill/>
              </p:spPr>
              <p:txBody>
                <a:bodyPr wrap="none" lIns="0" tIns="0" rIns="0" bIns="0" rtlCol="0">
                  <a:spAutoFit/>
                </a:bodyPr>
                <a:lstStyle/>
                <a:p>
                  <a:pPr algn="ctr" defTabSz="685800">
                    <a:defRPr/>
                  </a:pPr>
                  <a:r>
                    <a:rPr lang="en-US" sz="900" kern="0" dirty="0">
                      <a:solidFill>
                        <a:srgbClr val="FFFFFF"/>
                      </a:solidFill>
                      <a:latin typeface="Segoe UI"/>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12464" y="2291353"/>
                <a:ext cx="807914" cy="669968"/>
                <a:chOff x="6347738" y="2305595"/>
                <a:chExt cx="807914" cy="669968"/>
              </a:xfrm>
              <a:grpFill/>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a:grpFill/>
              </p:spPr>
            </p:pic>
            <p:sp>
              <p:nvSpPr>
                <p:cNvPr id="179" name="TextBox 178">
                  <a:extLst>
                    <a:ext uri="{FF2B5EF4-FFF2-40B4-BE49-F238E27FC236}">
                      <a16:creationId xmlns:a16="http://schemas.microsoft.com/office/drawing/2014/main" id="{782EF79B-3F06-354C-1409-208D930F60D9}"/>
                    </a:ext>
                  </a:extLst>
                </p:cNvPr>
                <p:cNvSpPr txBox="1"/>
                <p:nvPr/>
              </p:nvSpPr>
              <p:spPr>
                <a:xfrm>
                  <a:off x="6347738" y="2790898"/>
                  <a:ext cx="807914" cy="184665"/>
                </a:xfrm>
                <a:prstGeom prst="rect">
                  <a:avLst/>
                </a:prstGeom>
                <a:grpFill/>
              </p:spPr>
              <p:txBody>
                <a:bodyPr wrap="none" lIns="0" tIns="0" rIns="0" bIns="0" rtlCol="0">
                  <a:spAutoFit/>
                </a:bodyPr>
                <a:lstStyle/>
                <a:p>
                  <a:pPr algn="ctr" defTabSz="685800">
                    <a:defRPr/>
                  </a:pPr>
                  <a:r>
                    <a:rPr lang="en-US" sz="900" kern="0" dirty="0">
                      <a:solidFill>
                        <a:srgbClr val="FFFFFF"/>
                      </a:solidFill>
                      <a:latin typeface="Segoe UI"/>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15304" y="2291353"/>
                <a:ext cx="1134926" cy="669968"/>
                <a:chOff x="8469014" y="2289498"/>
                <a:chExt cx="1134926" cy="669968"/>
              </a:xfrm>
              <a:grpFill/>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a:grpFill/>
              </p:spPr>
            </p:pic>
            <p:sp>
              <p:nvSpPr>
                <p:cNvPr id="180" name="TextBox 179">
                  <a:extLst>
                    <a:ext uri="{FF2B5EF4-FFF2-40B4-BE49-F238E27FC236}">
                      <a16:creationId xmlns:a16="http://schemas.microsoft.com/office/drawing/2014/main" id="{A8D13FA0-C2D1-D8B1-26F3-D6B085335944}"/>
                    </a:ext>
                  </a:extLst>
                </p:cNvPr>
                <p:cNvSpPr txBox="1"/>
                <p:nvPr/>
              </p:nvSpPr>
              <p:spPr>
                <a:xfrm>
                  <a:off x="8469014" y="2774801"/>
                  <a:ext cx="1134926" cy="184665"/>
                </a:xfrm>
                <a:prstGeom prst="rect">
                  <a:avLst/>
                </a:prstGeom>
                <a:grpFill/>
              </p:spPr>
              <p:txBody>
                <a:bodyPr wrap="none" lIns="0" tIns="0" rIns="0" bIns="0" rtlCol="0">
                  <a:spAutoFit/>
                </a:bodyPr>
                <a:lstStyle/>
                <a:p>
                  <a:pPr algn="ctr" defTabSz="685800">
                    <a:defRPr/>
                  </a:pPr>
                  <a:r>
                    <a:rPr lang="en-US" sz="900" kern="0" dirty="0">
                      <a:solidFill>
                        <a:srgbClr val="FFFFFF"/>
                      </a:solidFill>
                      <a:latin typeface="Segoe UI"/>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06150" y="2290197"/>
                <a:ext cx="1421329" cy="672281"/>
                <a:chOff x="9870967" y="1989683"/>
                <a:chExt cx="1421329" cy="672281"/>
              </a:xfrm>
              <a:grpFill/>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a:grpFill/>
              </p:spPr>
            </p:pic>
            <p:sp>
              <p:nvSpPr>
                <p:cNvPr id="181" name="TextBox 180">
                  <a:extLst>
                    <a:ext uri="{FF2B5EF4-FFF2-40B4-BE49-F238E27FC236}">
                      <a16:creationId xmlns:a16="http://schemas.microsoft.com/office/drawing/2014/main" id="{EEB44F71-30B6-E67A-A686-DC771E8C4A72}"/>
                    </a:ext>
                  </a:extLst>
                </p:cNvPr>
                <p:cNvSpPr txBox="1"/>
                <p:nvPr/>
              </p:nvSpPr>
              <p:spPr>
                <a:xfrm>
                  <a:off x="9870967" y="2477299"/>
                  <a:ext cx="1421329" cy="184665"/>
                </a:xfrm>
                <a:prstGeom prst="rect">
                  <a:avLst/>
                </a:prstGeom>
                <a:grpFill/>
              </p:spPr>
              <p:txBody>
                <a:bodyPr wrap="none" lIns="0" tIns="0" rIns="0" bIns="0" rtlCol="0">
                  <a:spAutoFit/>
                </a:bodyPr>
                <a:lstStyle/>
                <a:p>
                  <a:pPr algn="ctr" defTabSz="685800">
                    <a:defRPr/>
                  </a:pPr>
                  <a:r>
                    <a:rPr lang="en-US" sz="900" kern="0" dirty="0">
                      <a:solidFill>
                        <a:srgbClr val="FFFFFF"/>
                      </a:solidFill>
                      <a:latin typeface="Segoe UI"/>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chemeClr val="tx2">
                <a:lumMod val="50000"/>
              </a:scheme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solidFill>
                  <a:srgbClr val="0078D4">
                    <a:lumMod val="60000"/>
                    <a:lumOff val="40000"/>
                  </a:srgbClr>
                </a:solidFill>
                <a:latin typeface="Segoe UI"/>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8796" cy="413948"/>
              <a:chOff x="5766897" y="4951100"/>
              <a:chExt cx="2158796"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79942" y="5065740"/>
                <a:ext cx="1645751"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chemeClr val="tx2">
                <a:lumMod val="50000"/>
              </a:scheme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solidFill>
                  <a:srgbClr val="0078D4">
                    <a:lumMod val="60000"/>
                    <a:lumOff val="40000"/>
                  </a:srgbClr>
                </a:solidFill>
                <a:latin typeface="Segoe UI"/>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algn="ctr" defTabSz="566477" fontAlgn="base">
                      <a:spcBef>
                        <a:spcPct val="0"/>
                      </a:spcBef>
                      <a:spcAft>
                        <a:spcPct val="0"/>
                      </a:spcAft>
                      <a:defRPr/>
                    </a:pPr>
                    <a:endParaRPr lang="en-US" sz="121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481" y="5002003"/>
              <a:ext cx="412507"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3161" y="5002003"/>
              <a:ext cx="491588"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4822" y="5002003"/>
              <a:ext cx="666849"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1918" y="5002003"/>
              <a:ext cx="574944"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3189" y="4640491"/>
              <a:ext cx="989588" cy="369332"/>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Azure OpenAI </a:t>
              </a:r>
            </a:p>
            <a:p>
              <a:pPr algn="ctr" defTabSz="685800">
                <a:defRPr/>
              </a:pPr>
              <a:r>
                <a:rPr lang="en-US" sz="900" kern="0" dirty="0">
                  <a:solidFill>
                    <a:srgbClr val="FFFFFF"/>
                  </a:solidFill>
                  <a:latin typeface="Segoe UI"/>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chemeClr val="tx2">
                <a:lumMod val="50000"/>
              </a:scheme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algn="ctr" defTabSz="509830" fontAlgn="base">
                <a:spcBef>
                  <a:spcPct val="0"/>
                </a:spcBef>
                <a:spcAft>
                  <a:spcPct val="0"/>
                </a:spcAft>
                <a:defRPr/>
              </a:pPr>
              <a:endParaRPr lang="en-US" sz="1094" kern="0" dirty="0">
                <a:solidFill>
                  <a:srgbClr val="0078D4">
                    <a:lumMod val="60000"/>
                    <a:lumOff val="40000"/>
                  </a:srgbClr>
                </a:solidFill>
                <a:latin typeface="Segoe UI"/>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3778" y="3909924"/>
              <a:ext cx="1258892"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3118" y="3909924"/>
              <a:ext cx="1145615"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597" y="3909924"/>
              <a:ext cx="748068"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128" y="3909924"/>
              <a:ext cx="940429"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624" y="3909924"/>
              <a:ext cx="1047296"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0061" y="3909924"/>
              <a:ext cx="1137065" cy="184665"/>
            </a:xfrm>
            <a:prstGeom prst="rect">
              <a:avLst/>
            </a:prstGeom>
            <a:noFill/>
          </p:spPr>
          <p:txBody>
            <a:bodyPr wrap="none" lIns="0" tIns="0" rIns="0" bIns="0" rtlCol="0">
              <a:spAutoFit/>
            </a:bodyPr>
            <a:lstStyle/>
            <a:p>
              <a:pPr algn="ctr" defTabSz="685800">
                <a:defRPr/>
              </a:pPr>
              <a:r>
                <a:rPr lang="en-US" sz="900" kern="0" dirty="0">
                  <a:solidFill>
                    <a:srgbClr val="FFFFFF"/>
                  </a:solidFill>
                  <a:latin typeface="Segoe UI"/>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204741"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dirty="0">
                <a:solidFill>
                  <a:srgbClr val="FFFFFF"/>
                </a:solidFill>
                <a:latin typeface="Segoe UI"/>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670991" y="4495074"/>
              <a:ext cx="1237794" cy="693006"/>
              <a:chOff x="300547" y="4603614"/>
              <a:chExt cx="1237794" cy="693006"/>
            </a:xfrm>
          </p:grpSpPr>
          <p:sp>
            <p:nvSpPr>
              <p:cNvPr id="204" name="TextBox 203">
                <a:extLst>
                  <a:ext uri="{FF2B5EF4-FFF2-40B4-BE49-F238E27FC236}">
                    <a16:creationId xmlns:a16="http://schemas.microsoft.com/office/drawing/2014/main" id="{1198A5BE-DC16-CE93-03EC-A4A8328E04A6}"/>
                  </a:ext>
                </a:extLst>
              </p:cNvPr>
              <p:cNvSpPr txBox="1"/>
              <p:nvPr/>
            </p:nvSpPr>
            <p:spPr>
              <a:xfrm>
                <a:off x="480902" y="4964222"/>
                <a:ext cx="1057439" cy="332398"/>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defTabSz="555498">
                  <a:lnSpc>
                    <a:spcPct val="90000"/>
                  </a:lnSpc>
                  <a:defRPr/>
                </a:pPr>
                <a:r>
                  <a:rPr lang="en-US" sz="900" b="1" kern="0" dirty="0">
                    <a:solidFill>
                      <a:srgbClr val="3C3C41"/>
                    </a:solidFill>
                    <a:latin typeface="Segoe UI" panose="020B0502040204020203" pitchFamily="34" charset="0"/>
                    <a:cs typeface="Segoe UI" panose="020B0502040204020203" pitchFamily="34" charset="0"/>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209466"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dirty="0">
                <a:solidFill>
                  <a:srgbClr val="FFFFFF"/>
                </a:solidFill>
                <a:latin typeface="Segoe UI"/>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98096" y="1720505"/>
              <a:ext cx="825301" cy="704556"/>
              <a:chOff x="10108191" y="1702953"/>
              <a:chExt cx="825301" cy="704556"/>
            </a:xfrm>
          </p:grpSpPr>
          <p:sp>
            <p:nvSpPr>
              <p:cNvPr id="211" name="TextBox 210">
                <a:extLst>
                  <a:ext uri="{FF2B5EF4-FFF2-40B4-BE49-F238E27FC236}">
                    <a16:creationId xmlns:a16="http://schemas.microsoft.com/office/drawing/2014/main" id="{6452D088-4CBD-A381-2B8E-AE603AB1EB48}"/>
                  </a:ext>
                </a:extLst>
              </p:cNvPr>
              <p:cNvSpPr txBox="1"/>
              <p:nvPr/>
            </p:nvSpPr>
            <p:spPr>
              <a:xfrm>
                <a:off x="10243687" y="2075111"/>
                <a:ext cx="689805" cy="332398"/>
              </a:xfrm>
              <a:prstGeom prst="rect">
                <a:avLst/>
              </a:prstGeom>
              <a:noFill/>
            </p:spPr>
            <p:txBody>
              <a:bodyPr wrap="square" lIns="0" tIns="0" rIns="0" bIns="0" rtlCol="0">
                <a:spAutoFit/>
              </a:bodyPr>
              <a:lstStyle/>
              <a:p>
                <a:pPr defTabSz="555498">
                  <a:lnSpc>
                    <a:spcPct val="90000"/>
                  </a:lnSpc>
                  <a:defRPr/>
                </a:pPr>
                <a:r>
                  <a:rPr lang="en-US" sz="900" b="1" kern="0" dirty="0">
                    <a:solidFill>
                      <a:srgbClr val="3C3C41"/>
                    </a:solidFill>
                    <a:latin typeface="Segoe UI" panose="020B0502040204020203" pitchFamily="34" charset="0"/>
                    <a:cs typeface="Segoe UI" panose="020B0502040204020203" pitchFamily="34" charset="0"/>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34406" y="4296047"/>
              <a:ext cx="1792234" cy="1030506"/>
            </a:xfrm>
            <a:prstGeom prst="frame">
              <a:avLst>
                <a:gd name="adj1" fmla="val 9149"/>
              </a:avLst>
            </a:prstGeom>
            <a:solidFill>
              <a:schemeClr val="accent5"/>
            </a:solidFill>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AU" kern="0" dirty="0">
                <a:gradFill flip="none" rotWithShape="1">
                  <a:gsLst>
                    <a:gs pos="0">
                      <a:srgbClr val="000000"/>
                    </a:gs>
                    <a:gs pos="100000">
                      <a:srgbClr val="000000"/>
                    </a:gs>
                  </a:gsLst>
                  <a:lin ang="2700000" scaled="1"/>
                  <a:tileRect/>
                </a:gradFill>
                <a:latin typeface="Segoe UI Semibold"/>
              </a:endParaRPr>
            </a:p>
          </p:txBody>
        </p:sp>
      </p:grpSp>
      <p:sp>
        <p:nvSpPr>
          <p:cNvPr id="8" name="Speech Bubble: Rectangle with Corners Rounded 7">
            <a:extLst>
              <a:ext uri="{FF2B5EF4-FFF2-40B4-BE49-F238E27FC236}">
                <a16:creationId xmlns:a16="http://schemas.microsoft.com/office/drawing/2014/main" id="{CD58D7C7-053F-CF66-72AE-4F69F0131550}"/>
              </a:ext>
            </a:extLst>
          </p:cNvPr>
          <p:cNvSpPr/>
          <p:nvPr/>
        </p:nvSpPr>
        <p:spPr bwMode="auto">
          <a:xfrm>
            <a:off x="5911144" y="4240360"/>
            <a:ext cx="3020445" cy="780161"/>
          </a:xfrm>
          <a:prstGeom prst="wedgeRoundRectCallout">
            <a:avLst>
              <a:gd name="adj1" fmla="val 2139"/>
              <a:gd name="adj2" fmla="val -108426"/>
              <a:gd name="adj3" fmla="val 16667"/>
            </a:avLst>
          </a:prstGeom>
          <a:solidFill>
            <a:schemeClr val="accent6"/>
          </a:solidFill>
          <a:ln w="285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75" dirty="0">
                <a:solidFill>
                  <a:schemeClr val="tx1"/>
                </a:solidFill>
                <a:ea typeface="Segoe UI" pitchFamily="34" charset="0"/>
                <a:cs typeface="Segoe UI" pitchFamily="34" charset="0"/>
              </a:rPr>
              <a:t>Cutting-edge generative AI models from OpenAI</a:t>
            </a:r>
          </a:p>
          <a:p>
            <a:pPr algn="ctr" defTabSz="699354" fontAlgn="base">
              <a:lnSpc>
                <a:spcPct val="90000"/>
              </a:lnSpc>
              <a:spcBef>
                <a:spcPct val="0"/>
              </a:spcBef>
              <a:spcAft>
                <a:spcPct val="0"/>
              </a:spcAft>
            </a:pPr>
            <a:r>
              <a:rPr lang="en-US" sz="975" dirty="0">
                <a:solidFill>
                  <a:schemeClr val="tx1"/>
                </a:solidFill>
                <a:ea typeface="Segoe UI" pitchFamily="34" charset="0"/>
                <a:cs typeface="Segoe UI" pitchFamily="34" charset="0"/>
              </a:rPr>
              <a:t>+</a:t>
            </a:r>
          </a:p>
          <a:p>
            <a:pPr defTabSz="699354" fontAlgn="base">
              <a:lnSpc>
                <a:spcPct val="90000"/>
              </a:lnSpc>
              <a:spcBef>
                <a:spcPct val="0"/>
              </a:spcBef>
              <a:spcAft>
                <a:spcPct val="0"/>
              </a:spcAft>
            </a:pPr>
            <a:r>
              <a:rPr lang="en-US" sz="975" dirty="0">
                <a:solidFill>
                  <a:schemeClr val="tx1"/>
                </a:solidFill>
                <a:ea typeface="Segoe UI" pitchFamily="34" charset="0"/>
                <a:cs typeface="Segoe UI" pitchFamily="34" charset="0"/>
              </a:rPr>
              <a:t>Scalability, interoperability, and data protection of Azure</a:t>
            </a:r>
          </a:p>
        </p:txBody>
      </p:sp>
    </p:spTree>
    <p:extLst>
      <p:ext uri="{BB962C8B-B14F-4D97-AF65-F5344CB8AC3E}">
        <p14:creationId xmlns:p14="http://schemas.microsoft.com/office/powerpoint/2010/main" val="387043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2857-B738-140D-F81B-641D26D7DC29}"/>
              </a:ext>
            </a:extLst>
          </p:cNvPr>
          <p:cNvSpPr>
            <a:spLocks noGrp="1"/>
          </p:cNvSpPr>
          <p:nvPr>
            <p:ph type="title"/>
          </p:nvPr>
        </p:nvSpPr>
        <p:spPr/>
        <p:txBody>
          <a:bodyPr/>
          <a:lstStyle/>
          <a:p>
            <a:r>
              <a:rPr lang="en-US" dirty="0"/>
              <a:t>Azure OpenAI Models</a:t>
            </a:r>
          </a:p>
        </p:txBody>
      </p:sp>
      <p:graphicFrame>
        <p:nvGraphicFramePr>
          <p:cNvPr id="4" name="Table 4">
            <a:extLst>
              <a:ext uri="{FF2B5EF4-FFF2-40B4-BE49-F238E27FC236}">
                <a16:creationId xmlns:a16="http://schemas.microsoft.com/office/drawing/2014/main" id="{FD517041-2391-FEF3-8073-3211A31D2448}"/>
              </a:ext>
            </a:extLst>
          </p:cNvPr>
          <p:cNvGraphicFramePr>
            <a:graphicFrameLocks noGrp="1"/>
          </p:cNvGraphicFramePr>
          <p:nvPr/>
        </p:nvGraphicFramePr>
        <p:xfrm>
          <a:off x="313982" y="1925290"/>
          <a:ext cx="8505952" cy="3014660"/>
        </p:xfrm>
        <a:graphic>
          <a:graphicData uri="http://schemas.openxmlformats.org/drawingml/2006/table">
            <a:tbl>
              <a:tblPr firstRow="1" bandRow="1">
                <a:tableStyleId>{5C22544A-7EE6-4342-B048-85BDC9FD1C3A}</a:tableStyleId>
              </a:tblPr>
              <a:tblGrid>
                <a:gridCol w="880256">
                  <a:extLst>
                    <a:ext uri="{9D8B030D-6E8A-4147-A177-3AD203B41FA5}">
                      <a16:colId xmlns:a16="http://schemas.microsoft.com/office/drawing/2014/main" val="1098241013"/>
                    </a:ext>
                  </a:extLst>
                </a:gridCol>
                <a:gridCol w="2663387">
                  <a:extLst>
                    <a:ext uri="{9D8B030D-6E8A-4147-A177-3AD203B41FA5}">
                      <a16:colId xmlns:a16="http://schemas.microsoft.com/office/drawing/2014/main" val="127269092"/>
                    </a:ext>
                  </a:extLst>
                </a:gridCol>
                <a:gridCol w="2633663">
                  <a:extLst>
                    <a:ext uri="{9D8B030D-6E8A-4147-A177-3AD203B41FA5}">
                      <a16:colId xmlns:a16="http://schemas.microsoft.com/office/drawing/2014/main" val="1685239788"/>
                    </a:ext>
                  </a:extLst>
                </a:gridCol>
                <a:gridCol w="2328646">
                  <a:extLst>
                    <a:ext uri="{9D8B030D-6E8A-4147-A177-3AD203B41FA5}">
                      <a16:colId xmlns:a16="http://schemas.microsoft.com/office/drawing/2014/main" val="1575972024"/>
                    </a:ext>
                  </a:extLst>
                </a:gridCol>
              </a:tblGrid>
              <a:tr h="323413">
                <a:tc>
                  <a:txBody>
                    <a:bodyPr/>
                    <a:lstStyle/>
                    <a:p>
                      <a:endParaRPr lang="en-US" sz="1400" dirty="0"/>
                    </a:p>
                  </a:txBody>
                  <a:tcPr marL="68580" marR="68580" marT="34290" marB="34290"/>
                </a:tc>
                <a:tc>
                  <a:txBody>
                    <a:bodyPr/>
                    <a:lstStyle/>
                    <a:p>
                      <a:r>
                        <a:rPr lang="en-US" sz="1400" dirty="0"/>
                        <a:t>Language Generation</a:t>
                      </a:r>
                    </a:p>
                  </a:txBody>
                  <a:tcPr marL="68580" marR="68580" marT="34290" marB="34290"/>
                </a:tc>
                <a:tc>
                  <a:txBody>
                    <a:bodyPr/>
                    <a:lstStyle/>
                    <a:p>
                      <a:r>
                        <a:rPr lang="en-US" sz="1400" dirty="0"/>
                        <a:t>Code Generation</a:t>
                      </a:r>
                    </a:p>
                  </a:txBody>
                  <a:tcPr marL="68580" marR="68580" marT="34290" marB="34290"/>
                </a:tc>
                <a:tc>
                  <a:txBody>
                    <a:bodyPr/>
                    <a:lstStyle/>
                    <a:p>
                      <a:r>
                        <a:rPr lang="en-US" sz="1400" dirty="0"/>
                        <a:t>Image Generation</a:t>
                      </a:r>
                    </a:p>
                  </a:txBody>
                  <a:tcPr marL="68580" marR="68580" marT="34290" marB="34290"/>
                </a:tc>
                <a:extLst>
                  <a:ext uri="{0D108BD9-81ED-4DB2-BD59-A6C34878D82A}">
                    <a16:rowId xmlns:a16="http://schemas.microsoft.com/office/drawing/2014/main" val="1851959618"/>
                  </a:ext>
                </a:extLst>
              </a:tr>
              <a:tr h="915787">
                <a:tc>
                  <a:txBody>
                    <a:bodyPr/>
                    <a:lstStyle/>
                    <a:p>
                      <a:r>
                        <a:rPr lang="en-US" sz="1400" dirty="0"/>
                        <a:t>Prompt:</a:t>
                      </a:r>
                    </a:p>
                  </a:txBody>
                  <a:tcPr marL="68580" marR="68580" marT="34290" marB="34290"/>
                </a:tc>
                <a:tc>
                  <a:txBody>
                    <a:bodyPr/>
                    <a:lstStyle/>
                    <a:p>
                      <a:r>
                        <a:rPr lang="en-US" sz="1400" dirty="0"/>
                        <a:t>Write a haiku about marmalade</a:t>
                      </a:r>
                    </a:p>
                  </a:txBody>
                  <a:tcPr marL="68580" marR="68580" marT="34290" marB="34290"/>
                </a:tc>
                <a:tc>
                  <a:txBody>
                    <a:bodyPr/>
                    <a:lstStyle/>
                    <a:p>
                      <a:r>
                        <a:rPr lang="en-US" sz="1400" dirty="0"/>
                        <a:t>Write a Python function to add two numbers</a:t>
                      </a:r>
                    </a:p>
                  </a:txBody>
                  <a:tcPr marL="68580" marR="68580" marT="34290" marB="34290"/>
                </a:tc>
                <a:tc>
                  <a:txBody>
                    <a:bodyPr/>
                    <a:lstStyle/>
                    <a:p>
                      <a:r>
                        <a:rPr lang="en-US" sz="1400" dirty="0"/>
                        <a:t>Paint a pink fox in a field in the style of Monet</a:t>
                      </a:r>
                    </a:p>
                  </a:txBody>
                  <a:tcPr marL="68580" marR="68580" marT="34290" marB="34290"/>
                </a:tc>
                <a:extLst>
                  <a:ext uri="{0D108BD9-81ED-4DB2-BD59-A6C34878D82A}">
                    <a16:rowId xmlns:a16="http://schemas.microsoft.com/office/drawing/2014/main" val="1924922377"/>
                  </a:ext>
                </a:extLst>
              </a:tr>
              <a:tr h="1714500">
                <a:tc>
                  <a:txBody>
                    <a:bodyPr/>
                    <a:lstStyle/>
                    <a:p>
                      <a:r>
                        <a:rPr lang="en-US" sz="1400" dirty="0"/>
                        <a:t>Output:</a:t>
                      </a:r>
                    </a:p>
                  </a:txBody>
                  <a:tcPr marL="68580" marR="68580" marT="34290" marB="34290"/>
                </a:tc>
                <a:tc>
                  <a:txBody>
                    <a:bodyPr/>
                    <a:lstStyle/>
                    <a:p>
                      <a:r>
                        <a:rPr lang="en-US" sz="1400" i="1" dirty="0"/>
                        <a:t>Orange sunrise, sweet</a:t>
                      </a:r>
                    </a:p>
                    <a:p>
                      <a:r>
                        <a:rPr lang="en-US" sz="1400" i="1" dirty="0"/>
                        <a:t>Spread on toast with morning tea</a:t>
                      </a:r>
                    </a:p>
                    <a:p>
                      <a:r>
                        <a:rPr lang="en-US" sz="1400" i="1" dirty="0"/>
                        <a:t>A marmalade treat</a:t>
                      </a:r>
                    </a:p>
                  </a:txBody>
                  <a:tcPr marL="68580" marR="68580" marT="34290" marB="34290"/>
                </a:tc>
                <a:tc>
                  <a:txBody>
                    <a:bodyPr/>
                    <a:lstStyle/>
                    <a:p>
                      <a:r>
                        <a:rPr lang="en-US" sz="1200" dirty="0">
                          <a:latin typeface="Courier New" panose="02070309020205020404" pitchFamily="49" charset="0"/>
                          <a:cs typeface="Courier New" panose="02070309020205020404" pitchFamily="49" charset="0"/>
                        </a:rPr>
                        <a:t>def add_two_numbers(a, b):</a:t>
                      </a:r>
                    </a:p>
                    <a:p>
                      <a:r>
                        <a:rPr lang="en-US" sz="1200" dirty="0">
                          <a:latin typeface="Courier New" panose="02070309020205020404" pitchFamily="49" charset="0"/>
                          <a:cs typeface="Courier New" panose="02070309020205020404" pitchFamily="49" charset="0"/>
                        </a:rPr>
                        <a:t>    return a + b</a:t>
                      </a:r>
                    </a:p>
                  </a:txBody>
                  <a:tcPr marL="68580" marR="68580" marT="34290" marB="34290"/>
                </a:tc>
                <a:tc>
                  <a:txBody>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txBody>
                  <a:tcPr marL="68580" marR="68580" marT="34290" marB="34290"/>
                </a:tc>
                <a:extLst>
                  <a:ext uri="{0D108BD9-81ED-4DB2-BD59-A6C34878D82A}">
                    <a16:rowId xmlns:a16="http://schemas.microsoft.com/office/drawing/2014/main" val="2493404342"/>
                  </a:ext>
                </a:extLst>
              </a:tr>
            </a:tbl>
          </a:graphicData>
        </a:graphic>
      </p:graphicFrame>
      <p:pic>
        <p:nvPicPr>
          <p:cNvPr id="6" name="Picture 5" descr="A picture of a pink fox in a field in the style of Monet">
            <a:extLst>
              <a:ext uri="{FF2B5EF4-FFF2-40B4-BE49-F238E27FC236}">
                <a16:creationId xmlns:a16="http://schemas.microsoft.com/office/drawing/2014/main" id="{D579BD04-299D-EDA9-963C-320DD5F402DA}"/>
              </a:ext>
            </a:extLst>
          </p:cNvPr>
          <p:cNvPicPr>
            <a:picLocks noChangeAspect="1"/>
          </p:cNvPicPr>
          <p:nvPr/>
        </p:nvPicPr>
        <p:blipFill rotWithShape="1">
          <a:blip r:embed="rId3"/>
          <a:srcRect l="25982" t="3145" r="50742" b="4053"/>
          <a:stretch/>
        </p:blipFill>
        <p:spPr>
          <a:xfrm>
            <a:off x="6848195" y="3194273"/>
            <a:ext cx="1627922" cy="1594254"/>
          </a:xfrm>
          <a:prstGeom prst="rect">
            <a:avLst/>
          </a:prstGeom>
        </p:spPr>
      </p:pic>
      <p:sp>
        <p:nvSpPr>
          <p:cNvPr id="7" name="Text Placeholder 15">
            <a:extLst>
              <a:ext uri="{FF2B5EF4-FFF2-40B4-BE49-F238E27FC236}">
                <a16:creationId xmlns:a16="http://schemas.microsoft.com/office/drawing/2014/main" id="{D965BD43-6CF8-C90A-FE3B-525EA67C7ADA}"/>
              </a:ext>
            </a:extLst>
          </p:cNvPr>
          <p:cNvSpPr txBox="1">
            <a:spLocks/>
          </p:cNvSpPr>
          <p:nvPr/>
        </p:nvSpPr>
        <p:spPr>
          <a:xfrm>
            <a:off x="502141" y="1133475"/>
            <a:ext cx="8365634" cy="2060798"/>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7175" lvl="1" indent="-257175">
              <a:buFont typeface="Arial" panose="020B0604020202020204" pitchFamily="34" charset="0"/>
              <a:buChar char="•"/>
            </a:pPr>
            <a:r>
              <a:rPr lang="en-US" sz="1800" dirty="0"/>
              <a:t>The service include multiple models, optimized for specific tasks</a:t>
            </a:r>
          </a:p>
          <a:p>
            <a:pPr marL="257175" lvl="1" indent="-257175">
              <a:buFont typeface="Arial" panose="020B0604020202020204" pitchFamily="34" charset="0"/>
              <a:buChar char="•"/>
            </a:pPr>
            <a:r>
              <a:rPr lang="en-US" sz="1800" dirty="0"/>
              <a:t>Models generate responses based on natural language </a:t>
            </a:r>
            <a:r>
              <a:rPr lang="en-US" sz="1800" i="1" dirty="0"/>
              <a:t>prompts</a:t>
            </a:r>
            <a:endParaRPr lang="en-US" sz="1800" dirty="0"/>
          </a:p>
        </p:txBody>
      </p:sp>
    </p:spTree>
    <p:extLst>
      <p:ext uri="{BB962C8B-B14F-4D97-AF65-F5344CB8AC3E}">
        <p14:creationId xmlns:p14="http://schemas.microsoft.com/office/powerpoint/2010/main" val="3569783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E41D-5F57-F8B9-FAB7-376F7A5D246F}"/>
              </a:ext>
            </a:extLst>
          </p:cNvPr>
          <p:cNvSpPr>
            <a:spLocks noGrp="1"/>
          </p:cNvSpPr>
          <p:nvPr>
            <p:ph type="title"/>
          </p:nvPr>
        </p:nvSpPr>
        <p:spPr/>
        <p:txBody>
          <a:bodyPr/>
          <a:lstStyle/>
          <a:p>
            <a:r>
              <a:rPr lang="en-US" dirty="0"/>
              <a:t>Responsible AI</a:t>
            </a:r>
          </a:p>
        </p:txBody>
      </p:sp>
      <p:grpSp>
        <p:nvGrpSpPr>
          <p:cNvPr id="23" name="Group 22" descr="Fairness">
            <a:extLst>
              <a:ext uri="{FF2B5EF4-FFF2-40B4-BE49-F238E27FC236}">
                <a16:creationId xmlns:a16="http://schemas.microsoft.com/office/drawing/2014/main" id="{62316327-0BB1-C0D4-77FE-D17227D27211}"/>
              </a:ext>
            </a:extLst>
          </p:cNvPr>
          <p:cNvGrpSpPr/>
          <p:nvPr/>
        </p:nvGrpSpPr>
        <p:grpSpPr>
          <a:xfrm>
            <a:off x="1155053" y="982725"/>
            <a:ext cx="2146506" cy="777054"/>
            <a:chOff x="1540070" y="1310300"/>
            <a:chExt cx="2862008" cy="1036072"/>
          </a:xfrm>
        </p:grpSpPr>
        <p:sp>
          <p:nvSpPr>
            <p:cNvPr id="3" name="Rectangle 2" descr="Fairness">
              <a:extLst>
                <a:ext uri="{FF2B5EF4-FFF2-40B4-BE49-F238E27FC236}">
                  <a16:creationId xmlns:a16="http://schemas.microsoft.com/office/drawing/2014/main" id="{EE4B0DB0-FB8F-4138-8A94-1489B7D46A13}"/>
                </a:ext>
                <a:ext uri="{C183D7F6-B498-43B3-948B-1728B52AA6E4}">
                  <adec:decorative xmlns:adec="http://schemas.microsoft.com/office/drawing/2017/decorative" val="0"/>
                </a:ext>
              </a:extLst>
            </p:cNvPr>
            <p:cNvSpPr/>
            <p:nvPr/>
          </p:nvSpPr>
          <p:spPr bwMode="auto">
            <a:xfrm>
              <a:off x="1540070" y="1312631"/>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Scales of justice">
              <a:extLst>
                <a:ext uri="{FF2B5EF4-FFF2-40B4-BE49-F238E27FC236}">
                  <a16:creationId xmlns:a16="http://schemas.microsoft.com/office/drawing/2014/main" id="{EDB0AC2C-BD25-CEBA-0529-C1C3F2357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2367" y="1310300"/>
              <a:ext cx="914400" cy="914400"/>
            </a:xfrm>
            <a:prstGeom prst="rect">
              <a:avLst/>
            </a:prstGeom>
          </p:spPr>
        </p:pic>
        <p:sp>
          <p:nvSpPr>
            <p:cNvPr id="15" name="TextBox 14">
              <a:extLst>
                <a:ext uri="{FF2B5EF4-FFF2-40B4-BE49-F238E27FC236}">
                  <a16:creationId xmlns:a16="http://schemas.microsoft.com/office/drawing/2014/main" id="{6EA3314C-386F-7DCA-4124-FD250825016F}"/>
                </a:ext>
              </a:extLst>
            </p:cNvPr>
            <p:cNvSpPr txBox="1"/>
            <p:nvPr/>
          </p:nvSpPr>
          <p:spPr>
            <a:xfrm>
              <a:off x="1629777" y="1952659"/>
              <a:ext cx="1013355" cy="369332"/>
            </a:xfrm>
            <a:prstGeom prst="rect">
              <a:avLst/>
            </a:prstGeom>
            <a:noFill/>
          </p:spPr>
          <p:txBody>
            <a:bodyPr wrap="none" lIns="0" tIns="0" rIns="0" bIns="0" rtlCol="0">
              <a:spAutoFit/>
            </a:bodyPr>
            <a:lstStyle/>
            <a:p>
              <a:pPr algn="l"/>
              <a:r>
                <a:rPr lang="en-US" dirty="0">
                  <a:solidFill>
                    <a:schemeClr val="bg1"/>
                  </a:solidFill>
                </a:rPr>
                <a:t>Fairness</a:t>
              </a:r>
            </a:p>
          </p:txBody>
        </p:sp>
      </p:grpSp>
      <p:grpSp>
        <p:nvGrpSpPr>
          <p:cNvPr id="24" name="Group 23" descr="Reliability and Safety">
            <a:extLst>
              <a:ext uri="{FF2B5EF4-FFF2-40B4-BE49-F238E27FC236}">
                <a16:creationId xmlns:a16="http://schemas.microsoft.com/office/drawing/2014/main" id="{7840C9B9-5DAC-6B3C-7B92-AA99D64CCB30}"/>
              </a:ext>
            </a:extLst>
          </p:cNvPr>
          <p:cNvGrpSpPr/>
          <p:nvPr/>
        </p:nvGrpSpPr>
        <p:grpSpPr>
          <a:xfrm>
            <a:off x="3468988" y="982725"/>
            <a:ext cx="2146506" cy="775306"/>
            <a:chOff x="4625317" y="1310300"/>
            <a:chExt cx="2862008" cy="1033741"/>
          </a:xfrm>
        </p:grpSpPr>
        <p:sp>
          <p:nvSpPr>
            <p:cNvPr id="4" name="Rectangle 3" descr="Reliability and Safety">
              <a:extLst>
                <a:ext uri="{FF2B5EF4-FFF2-40B4-BE49-F238E27FC236}">
                  <a16:creationId xmlns:a16="http://schemas.microsoft.com/office/drawing/2014/main" id="{45E837DB-DB0C-961E-121A-EFA36302C6F5}"/>
                </a:ext>
              </a:extLst>
            </p:cNvPr>
            <p:cNvSpPr/>
            <p:nvPr/>
          </p:nvSpPr>
          <p:spPr bwMode="auto">
            <a:xfrm>
              <a:off x="4625317" y="1310300"/>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Shield">
              <a:extLst>
                <a:ext uri="{FF2B5EF4-FFF2-40B4-BE49-F238E27FC236}">
                  <a16:creationId xmlns:a16="http://schemas.microsoft.com/office/drawing/2014/main" id="{31F16326-0D71-88F1-0022-3C813CAF0C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3225" y="1389320"/>
              <a:ext cx="914400" cy="914400"/>
            </a:xfrm>
            <a:prstGeom prst="rect">
              <a:avLst/>
            </a:prstGeom>
          </p:spPr>
        </p:pic>
        <p:sp>
          <p:nvSpPr>
            <p:cNvPr id="16" name="TextBox 15">
              <a:extLst>
                <a:ext uri="{FF2B5EF4-FFF2-40B4-BE49-F238E27FC236}">
                  <a16:creationId xmlns:a16="http://schemas.microsoft.com/office/drawing/2014/main" id="{26A52FAA-FD5E-2AD1-B2A8-01AB2B875820}"/>
                </a:ext>
              </a:extLst>
            </p:cNvPr>
            <p:cNvSpPr txBox="1"/>
            <p:nvPr/>
          </p:nvSpPr>
          <p:spPr>
            <a:xfrm>
              <a:off x="4726576" y="1578379"/>
              <a:ext cx="1586308" cy="738664"/>
            </a:xfrm>
            <a:prstGeom prst="rect">
              <a:avLst/>
            </a:prstGeom>
            <a:noFill/>
          </p:spPr>
          <p:txBody>
            <a:bodyPr wrap="square" lIns="0" tIns="0" rIns="0" bIns="0" rtlCol="0">
              <a:spAutoFit/>
            </a:bodyPr>
            <a:lstStyle/>
            <a:p>
              <a:pPr algn="l"/>
              <a:r>
                <a:rPr lang="en-US" dirty="0">
                  <a:solidFill>
                    <a:schemeClr val="bg1"/>
                  </a:solidFill>
                </a:rPr>
                <a:t>Reliability &amp; Safety</a:t>
              </a:r>
            </a:p>
          </p:txBody>
        </p:sp>
      </p:grpSp>
      <p:grpSp>
        <p:nvGrpSpPr>
          <p:cNvPr id="25" name="Group 24" descr="Privacy and Security">
            <a:extLst>
              <a:ext uri="{FF2B5EF4-FFF2-40B4-BE49-F238E27FC236}">
                <a16:creationId xmlns:a16="http://schemas.microsoft.com/office/drawing/2014/main" id="{24E90B62-D99B-64A0-B448-2DA09387F38B}"/>
              </a:ext>
            </a:extLst>
          </p:cNvPr>
          <p:cNvGrpSpPr/>
          <p:nvPr/>
        </p:nvGrpSpPr>
        <p:grpSpPr>
          <a:xfrm>
            <a:off x="5765750" y="980977"/>
            <a:ext cx="2146506" cy="777054"/>
            <a:chOff x="7687667" y="1307969"/>
            <a:chExt cx="2862008" cy="1036072"/>
          </a:xfrm>
        </p:grpSpPr>
        <p:sp>
          <p:nvSpPr>
            <p:cNvPr id="5" name="Rectangle 4">
              <a:extLst>
                <a:ext uri="{FF2B5EF4-FFF2-40B4-BE49-F238E27FC236}">
                  <a16:creationId xmlns:a16="http://schemas.microsoft.com/office/drawing/2014/main" id="{998C2560-B814-1FDF-651C-F6644E41D91A}"/>
                </a:ext>
              </a:extLst>
            </p:cNvPr>
            <p:cNvSpPr/>
            <p:nvPr/>
          </p:nvSpPr>
          <p:spPr bwMode="auto">
            <a:xfrm>
              <a:off x="7687667" y="1310300"/>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Lock">
              <a:extLst>
                <a:ext uri="{FF2B5EF4-FFF2-40B4-BE49-F238E27FC236}">
                  <a16:creationId xmlns:a16="http://schemas.microsoft.com/office/drawing/2014/main" id="{F79AE032-6ED6-7272-01A6-0F55B11755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35275" y="1307969"/>
              <a:ext cx="914400" cy="914400"/>
            </a:xfrm>
            <a:prstGeom prst="rect">
              <a:avLst/>
            </a:prstGeom>
          </p:spPr>
        </p:pic>
        <p:sp>
          <p:nvSpPr>
            <p:cNvPr id="17" name="TextBox 16">
              <a:extLst>
                <a:ext uri="{FF2B5EF4-FFF2-40B4-BE49-F238E27FC236}">
                  <a16:creationId xmlns:a16="http://schemas.microsoft.com/office/drawing/2014/main" id="{EACFB188-42C7-DE0E-8D7D-5CFD0D43E813}"/>
                </a:ext>
              </a:extLst>
            </p:cNvPr>
            <p:cNvSpPr txBox="1"/>
            <p:nvPr/>
          </p:nvSpPr>
          <p:spPr>
            <a:xfrm>
              <a:off x="7791347" y="1578378"/>
              <a:ext cx="1608992" cy="738664"/>
            </a:xfrm>
            <a:prstGeom prst="rect">
              <a:avLst/>
            </a:prstGeom>
            <a:noFill/>
          </p:spPr>
          <p:txBody>
            <a:bodyPr wrap="square" lIns="0" tIns="0" rIns="0" bIns="0" rtlCol="0">
              <a:spAutoFit/>
            </a:bodyPr>
            <a:lstStyle/>
            <a:p>
              <a:pPr algn="l"/>
              <a:r>
                <a:rPr lang="en-US" dirty="0">
                  <a:solidFill>
                    <a:schemeClr val="bg1"/>
                  </a:solidFill>
                </a:rPr>
                <a:t>Privacy &amp; Security</a:t>
              </a:r>
            </a:p>
          </p:txBody>
        </p:sp>
      </p:grpSp>
      <p:grpSp>
        <p:nvGrpSpPr>
          <p:cNvPr id="26" name="Group 25" descr="Inclusiveness">
            <a:extLst>
              <a:ext uri="{FF2B5EF4-FFF2-40B4-BE49-F238E27FC236}">
                <a16:creationId xmlns:a16="http://schemas.microsoft.com/office/drawing/2014/main" id="{B61040CB-D7BF-42B2-A21F-4412241955A7}"/>
              </a:ext>
            </a:extLst>
          </p:cNvPr>
          <p:cNvGrpSpPr/>
          <p:nvPr/>
        </p:nvGrpSpPr>
        <p:grpSpPr>
          <a:xfrm>
            <a:off x="1155053" y="1909341"/>
            <a:ext cx="2146506" cy="775306"/>
            <a:chOff x="1540070" y="2545788"/>
            <a:chExt cx="2862008" cy="1033741"/>
          </a:xfrm>
        </p:grpSpPr>
        <p:sp>
          <p:nvSpPr>
            <p:cNvPr id="6" name="Rectangle 5">
              <a:extLst>
                <a:ext uri="{FF2B5EF4-FFF2-40B4-BE49-F238E27FC236}">
                  <a16:creationId xmlns:a16="http://schemas.microsoft.com/office/drawing/2014/main" id="{4B443376-3572-F70E-5E47-8781EB017343}"/>
                </a:ext>
              </a:extLst>
            </p:cNvPr>
            <p:cNvSpPr/>
            <p:nvPr/>
          </p:nvSpPr>
          <p:spPr bwMode="auto">
            <a:xfrm>
              <a:off x="1540070" y="2545788"/>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descr="Users">
              <a:extLst>
                <a:ext uri="{FF2B5EF4-FFF2-40B4-BE49-F238E27FC236}">
                  <a16:creationId xmlns:a16="http://schemas.microsoft.com/office/drawing/2014/main" id="{A4884766-6AF0-BA8D-EFE2-53C89DC54C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24118" y="2545788"/>
              <a:ext cx="914400" cy="914400"/>
            </a:xfrm>
            <a:prstGeom prst="rect">
              <a:avLst/>
            </a:prstGeom>
          </p:spPr>
        </p:pic>
        <p:sp>
          <p:nvSpPr>
            <p:cNvPr id="18" name="TextBox 17">
              <a:extLst>
                <a:ext uri="{FF2B5EF4-FFF2-40B4-BE49-F238E27FC236}">
                  <a16:creationId xmlns:a16="http://schemas.microsoft.com/office/drawing/2014/main" id="{6D20E4B5-EAA3-B5EA-1259-73E568EBD5CE}"/>
                </a:ext>
              </a:extLst>
            </p:cNvPr>
            <p:cNvSpPr txBox="1"/>
            <p:nvPr/>
          </p:nvSpPr>
          <p:spPr>
            <a:xfrm>
              <a:off x="1673825" y="3085202"/>
              <a:ext cx="1638484" cy="369332"/>
            </a:xfrm>
            <a:prstGeom prst="rect">
              <a:avLst/>
            </a:prstGeom>
            <a:noFill/>
          </p:spPr>
          <p:txBody>
            <a:bodyPr wrap="none" lIns="0" tIns="0" rIns="0" bIns="0" rtlCol="0">
              <a:spAutoFit/>
            </a:bodyPr>
            <a:lstStyle/>
            <a:p>
              <a:pPr algn="l"/>
              <a:r>
                <a:rPr lang="en-US" dirty="0">
                  <a:solidFill>
                    <a:schemeClr val="bg1"/>
                  </a:solidFill>
                </a:rPr>
                <a:t>Inclusiveness</a:t>
              </a:r>
            </a:p>
          </p:txBody>
        </p:sp>
      </p:grpSp>
      <p:grpSp>
        <p:nvGrpSpPr>
          <p:cNvPr id="27" name="Group 26" descr="Transparency">
            <a:extLst>
              <a:ext uri="{FF2B5EF4-FFF2-40B4-BE49-F238E27FC236}">
                <a16:creationId xmlns:a16="http://schemas.microsoft.com/office/drawing/2014/main" id="{11A0F499-8658-970E-684A-74831689A7E5}"/>
              </a:ext>
            </a:extLst>
          </p:cNvPr>
          <p:cNvGrpSpPr/>
          <p:nvPr/>
        </p:nvGrpSpPr>
        <p:grpSpPr>
          <a:xfrm>
            <a:off x="3468988" y="1829592"/>
            <a:ext cx="2146506" cy="853307"/>
            <a:chOff x="4625317" y="2439456"/>
            <a:chExt cx="2862008" cy="1137742"/>
          </a:xfrm>
        </p:grpSpPr>
        <p:sp>
          <p:nvSpPr>
            <p:cNvPr id="7" name="Rectangle 6">
              <a:extLst>
                <a:ext uri="{FF2B5EF4-FFF2-40B4-BE49-F238E27FC236}">
                  <a16:creationId xmlns:a16="http://schemas.microsoft.com/office/drawing/2014/main" id="{A285E370-1EFB-5B3F-AE86-4801803CFECD}"/>
                </a:ext>
              </a:extLst>
            </p:cNvPr>
            <p:cNvSpPr/>
            <p:nvPr/>
          </p:nvSpPr>
          <p:spPr bwMode="auto">
            <a:xfrm>
              <a:off x="4625317" y="2543457"/>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Eye">
              <a:extLst>
                <a:ext uri="{FF2B5EF4-FFF2-40B4-BE49-F238E27FC236}">
                  <a16:creationId xmlns:a16="http://schemas.microsoft.com/office/drawing/2014/main" id="{48984350-89BA-CA03-ADAA-2781AE3ACB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34945" y="2439456"/>
              <a:ext cx="914400" cy="914400"/>
            </a:xfrm>
            <a:prstGeom prst="rect">
              <a:avLst/>
            </a:prstGeom>
          </p:spPr>
        </p:pic>
        <p:sp>
          <p:nvSpPr>
            <p:cNvPr id="19" name="TextBox 18">
              <a:extLst>
                <a:ext uri="{FF2B5EF4-FFF2-40B4-BE49-F238E27FC236}">
                  <a16:creationId xmlns:a16="http://schemas.microsoft.com/office/drawing/2014/main" id="{0F3ECF26-70B5-BF70-B4D4-CA0521ED5060}"/>
                </a:ext>
              </a:extLst>
            </p:cNvPr>
            <p:cNvSpPr txBox="1"/>
            <p:nvPr/>
          </p:nvSpPr>
          <p:spPr>
            <a:xfrm>
              <a:off x="4711288" y="3087404"/>
              <a:ext cx="1659087" cy="369332"/>
            </a:xfrm>
            <a:prstGeom prst="rect">
              <a:avLst/>
            </a:prstGeom>
            <a:noFill/>
          </p:spPr>
          <p:txBody>
            <a:bodyPr wrap="none" lIns="0" tIns="0" rIns="0" bIns="0" rtlCol="0">
              <a:spAutoFit/>
            </a:bodyPr>
            <a:lstStyle/>
            <a:p>
              <a:pPr algn="l"/>
              <a:r>
                <a:rPr lang="en-US" dirty="0">
                  <a:solidFill>
                    <a:schemeClr val="bg1"/>
                  </a:solidFill>
                </a:rPr>
                <a:t>Transparency</a:t>
              </a:r>
            </a:p>
          </p:txBody>
        </p:sp>
      </p:grpSp>
      <p:grpSp>
        <p:nvGrpSpPr>
          <p:cNvPr id="28" name="Group 27" descr="Accountability">
            <a:extLst>
              <a:ext uri="{FF2B5EF4-FFF2-40B4-BE49-F238E27FC236}">
                <a16:creationId xmlns:a16="http://schemas.microsoft.com/office/drawing/2014/main" id="{B55C757E-27EC-9967-085C-8F01A440DF47}"/>
              </a:ext>
            </a:extLst>
          </p:cNvPr>
          <p:cNvGrpSpPr/>
          <p:nvPr/>
        </p:nvGrpSpPr>
        <p:grpSpPr>
          <a:xfrm>
            <a:off x="5765750" y="1907593"/>
            <a:ext cx="2146506" cy="775306"/>
            <a:chOff x="7687667" y="2543457"/>
            <a:chExt cx="2862008" cy="1033741"/>
          </a:xfrm>
        </p:grpSpPr>
        <p:sp>
          <p:nvSpPr>
            <p:cNvPr id="8" name="Rectangle 7">
              <a:extLst>
                <a:ext uri="{FF2B5EF4-FFF2-40B4-BE49-F238E27FC236}">
                  <a16:creationId xmlns:a16="http://schemas.microsoft.com/office/drawing/2014/main" id="{992F92FE-C377-708D-AFCC-30958C981BA6}"/>
                </a:ext>
              </a:extLst>
            </p:cNvPr>
            <p:cNvSpPr/>
            <p:nvPr/>
          </p:nvSpPr>
          <p:spPr bwMode="auto">
            <a:xfrm>
              <a:off x="7687667" y="2543457"/>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Handshake">
              <a:extLst>
                <a:ext uri="{FF2B5EF4-FFF2-40B4-BE49-F238E27FC236}">
                  <a16:creationId xmlns:a16="http://schemas.microsoft.com/office/drawing/2014/main" id="{0B64DFA1-9CE1-5B1B-586C-CAAAC1B12B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99375" y="2543457"/>
              <a:ext cx="914400" cy="914400"/>
            </a:xfrm>
            <a:prstGeom prst="rect">
              <a:avLst/>
            </a:prstGeom>
          </p:spPr>
        </p:pic>
        <p:sp>
          <p:nvSpPr>
            <p:cNvPr id="20" name="TextBox 19">
              <a:extLst>
                <a:ext uri="{FF2B5EF4-FFF2-40B4-BE49-F238E27FC236}">
                  <a16:creationId xmlns:a16="http://schemas.microsoft.com/office/drawing/2014/main" id="{4DBF276D-5BB5-DEED-F358-C9366091A2D6}"/>
                </a:ext>
              </a:extLst>
            </p:cNvPr>
            <p:cNvSpPr txBox="1"/>
            <p:nvPr/>
          </p:nvSpPr>
          <p:spPr>
            <a:xfrm>
              <a:off x="7785166" y="3082871"/>
              <a:ext cx="1781941" cy="369332"/>
            </a:xfrm>
            <a:prstGeom prst="rect">
              <a:avLst/>
            </a:prstGeom>
            <a:noFill/>
          </p:spPr>
          <p:txBody>
            <a:bodyPr wrap="none" lIns="0" tIns="0" rIns="0" bIns="0" rtlCol="0">
              <a:spAutoFit/>
            </a:bodyPr>
            <a:lstStyle/>
            <a:p>
              <a:pPr algn="l"/>
              <a:r>
                <a:rPr lang="en-US" dirty="0">
                  <a:solidFill>
                    <a:schemeClr val="bg1"/>
                  </a:solidFill>
                </a:rPr>
                <a:t>Accountability</a:t>
              </a:r>
            </a:p>
          </p:txBody>
        </p:sp>
      </p:grpSp>
      <p:sp>
        <p:nvSpPr>
          <p:cNvPr id="21" name="TextBox 20">
            <a:extLst>
              <a:ext uri="{FF2B5EF4-FFF2-40B4-BE49-F238E27FC236}">
                <a16:creationId xmlns:a16="http://schemas.microsoft.com/office/drawing/2014/main" id="{F6066416-AF6C-0634-C27A-1951BDDBBF11}"/>
              </a:ext>
            </a:extLst>
          </p:cNvPr>
          <p:cNvSpPr txBox="1"/>
          <p:nvPr/>
        </p:nvSpPr>
        <p:spPr>
          <a:xfrm>
            <a:off x="2314160" y="2760899"/>
            <a:ext cx="4810372" cy="369332"/>
          </a:xfrm>
          <a:prstGeom prst="rect">
            <a:avLst/>
          </a:prstGeom>
          <a:noFill/>
        </p:spPr>
        <p:txBody>
          <a:bodyPr wrap="square">
            <a:spAutoFit/>
          </a:bodyPr>
          <a:lstStyle/>
          <a:p>
            <a:r>
              <a:rPr lang="en-US" dirty="0">
                <a:solidFill>
                  <a:schemeClr val="tx2">
                    <a:lumMod val="60000"/>
                    <a:lumOff val="40000"/>
                  </a:schemeClr>
                </a:solidFill>
                <a:hlinkClick r:id="rId15">
                  <a:extLst>
                    <a:ext uri="{A12FA001-AC4F-418D-AE19-62706E023703}">
                      <ahyp:hlinkClr xmlns:ahyp="http://schemas.microsoft.com/office/drawing/2018/hyperlinkcolor" val="tx"/>
                    </a:ext>
                  </a:extLst>
                </a:hlinkClick>
              </a:rPr>
              <a:t>https://www.microsoft.com/ai/responsible-ai</a:t>
            </a:r>
            <a:endParaRPr lang="en-US" dirty="0">
              <a:solidFill>
                <a:schemeClr val="tx2">
                  <a:lumMod val="60000"/>
                  <a:lumOff val="40000"/>
                </a:schemeClr>
              </a:solidFill>
            </a:endParaRPr>
          </a:p>
        </p:txBody>
      </p:sp>
      <p:sp>
        <p:nvSpPr>
          <p:cNvPr id="22" name="Text Placeholder 15">
            <a:extLst>
              <a:ext uri="{FF2B5EF4-FFF2-40B4-BE49-F238E27FC236}">
                <a16:creationId xmlns:a16="http://schemas.microsoft.com/office/drawing/2014/main" id="{80F9F47C-F094-8E2B-025D-FA83D6348274}"/>
              </a:ext>
            </a:extLst>
          </p:cNvPr>
          <p:cNvSpPr txBox="1">
            <a:spLocks/>
          </p:cNvSpPr>
          <p:nvPr/>
        </p:nvSpPr>
        <p:spPr>
          <a:xfrm>
            <a:off x="313983" y="3377430"/>
            <a:ext cx="8830018" cy="2060798"/>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7175" lvl="1" indent="-257175">
              <a:buFont typeface="Arial" panose="020B0604020202020204" pitchFamily="34" charset="0"/>
              <a:buChar char="•"/>
            </a:pPr>
            <a:r>
              <a:rPr lang="en-US" sz="1800" dirty="0"/>
              <a:t>Azure OpenAI is a </a:t>
            </a:r>
            <a:r>
              <a:rPr lang="en-US" sz="1800" i="1" dirty="0"/>
              <a:t>limited access</a:t>
            </a:r>
            <a:r>
              <a:rPr lang="en-US" sz="1800" dirty="0"/>
              <a:t> service – access is approved based on use case:</a:t>
            </a:r>
          </a:p>
          <a:p>
            <a:pPr lvl="1"/>
            <a:r>
              <a:rPr lang="en-US" sz="1800" dirty="0"/>
              <a:t>	</a:t>
            </a:r>
            <a:r>
              <a:rPr lang="en-US" sz="1500" dirty="0">
                <a:solidFill>
                  <a:schemeClr val="tx2">
                    <a:lumMod val="60000"/>
                    <a:lumOff val="40000"/>
                  </a:schemeClr>
                </a:solidFill>
                <a:hlinkClick r:id="rId16">
                  <a:extLst>
                    <a:ext uri="{A12FA001-AC4F-418D-AE19-62706E023703}">
                      <ahyp:hlinkClr xmlns:ahyp="http://schemas.microsoft.com/office/drawing/2018/hyperlinkcolor" val="tx"/>
                    </a:ext>
                  </a:extLst>
                </a:hlinkClick>
              </a:rPr>
              <a:t>https://learn.microsoft.com/legal/cognitive-services/openai/limited-access</a:t>
            </a:r>
            <a:r>
              <a:rPr lang="en-US" sz="1500" dirty="0">
                <a:solidFill>
                  <a:schemeClr val="tx2">
                    <a:lumMod val="60000"/>
                    <a:lumOff val="40000"/>
                  </a:schemeClr>
                </a:solidFill>
              </a:rPr>
              <a:t> </a:t>
            </a:r>
            <a:endParaRPr lang="en-US" sz="1800" dirty="0">
              <a:solidFill>
                <a:schemeClr val="tx2">
                  <a:lumMod val="60000"/>
                  <a:lumOff val="40000"/>
                </a:schemeClr>
              </a:solidFill>
            </a:endParaRPr>
          </a:p>
          <a:p>
            <a:pPr marL="257175" lvl="1" indent="-257175">
              <a:buFont typeface="Arial" panose="020B0604020202020204" pitchFamily="34" charset="0"/>
              <a:buChar char="•"/>
            </a:pPr>
            <a:r>
              <a:rPr lang="en-US" sz="1800" dirty="0"/>
              <a:t>Review the transparency note for the Azure OpenAI service:</a:t>
            </a:r>
          </a:p>
          <a:p>
            <a:pPr lvl="1"/>
            <a:r>
              <a:rPr lang="en-US" sz="1800" dirty="0"/>
              <a:t>	</a:t>
            </a:r>
            <a:r>
              <a:rPr lang="en-US" sz="1500" dirty="0">
                <a:solidFill>
                  <a:schemeClr val="tx2">
                    <a:lumMod val="60000"/>
                    <a:lumOff val="40000"/>
                  </a:schemeClr>
                </a:solidFill>
                <a:hlinkClick r:id="rId17">
                  <a:extLst>
                    <a:ext uri="{A12FA001-AC4F-418D-AE19-62706E023703}">
                      <ahyp:hlinkClr xmlns:ahyp="http://schemas.microsoft.com/office/drawing/2018/hyperlinkcolor" val="tx"/>
                    </a:ext>
                  </a:extLst>
                </a:hlinkClick>
              </a:rPr>
              <a:t>https://learn.microsoft.com/legal/cognitive-services/openai/transparency-note</a:t>
            </a:r>
            <a:r>
              <a:rPr lang="en-US" sz="1500" dirty="0">
                <a:solidFill>
                  <a:schemeClr val="tx2">
                    <a:lumMod val="60000"/>
                    <a:lumOff val="40000"/>
                  </a:schemeClr>
                </a:solidFill>
              </a:rPr>
              <a:t> </a:t>
            </a:r>
            <a:endParaRPr lang="en-US" sz="1800" dirty="0">
              <a:solidFill>
                <a:schemeClr val="tx2">
                  <a:lumMod val="60000"/>
                  <a:lumOff val="40000"/>
                </a:schemeClr>
              </a:solidFill>
            </a:endParaRPr>
          </a:p>
        </p:txBody>
      </p:sp>
    </p:spTree>
    <p:extLst>
      <p:ext uri="{BB962C8B-B14F-4D97-AF65-F5344CB8AC3E}">
        <p14:creationId xmlns:p14="http://schemas.microsoft.com/office/powerpoint/2010/main" val="3553089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F795-37F3-CFCE-73F7-40B562935E62}"/>
              </a:ext>
            </a:extLst>
          </p:cNvPr>
          <p:cNvSpPr>
            <a:spLocks noGrp="1"/>
          </p:cNvSpPr>
          <p:nvPr>
            <p:ph type="title"/>
          </p:nvPr>
        </p:nvSpPr>
        <p:spPr/>
        <p:txBody>
          <a:bodyPr/>
          <a:lstStyle/>
          <a:p>
            <a:r>
              <a:rPr lang="en-US" dirty="0"/>
              <a:t>Generative AI Model Types</a:t>
            </a:r>
          </a:p>
        </p:txBody>
      </p:sp>
      <p:graphicFrame>
        <p:nvGraphicFramePr>
          <p:cNvPr id="7" name="Table 7">
            <a:extLst>
              <a:ext uri="{FF2B5EF4-FFF2-40B4-BE49-F238E27FC236}">
                <a16:creationId xmlns:a16="http://schemas.microsoft.com/office/drawing/2014/main" id="{9F794EF9-DE6A-9C1A-F921-41AE02FEC703}"/>
              </a:ext>
            </a:extLst>
          </p:cNvPr>
          <p:cNvGraphicFramePr>
            <a:graphicFrameLocks noGrp="1"/>
          </p:cNvGraphicFramePr>
          <p:nvPr/>
        </p:nvGraphicFramePr>
        <p:xfrm>
          <a:off x="129022" y="1010394"/>
          <a:ext cx="4368593" cy="3124838"/>
        </p:xfrm>
        <a:graphic>
          <a:graphicData uri="http://schemas.openxmlformats.org/drawingml/2006/table">
            <a:tbl>
              <a:tblPr firstRow="1" bandRow="1">
                <a:tableStyleId>{912C8C85-51F0-491E-9774-3900AFEF0FD7}</a:tableStyleId>
              </a:tblPr>
              <a:tblGrid>
                <a:gridCol w="1412455">
                  <a:extLst>
                    <a:ext uri="{9D8B030D-6E8A-4147-A177-3AD203B41FA5}">
                      <a16:colId xmlns:a16="http://schemas.microsoft.com/office/drawing/2014/main" val="1503036329"/>
                    </a:ext>
                  </a:extLst>
                </a:gridCol>
                <a:gridCol w="2956138">
                  <a:extLst>
                    <a:ext uri="{9D8B030D-6E8A-4147-A177-3AD203B41FA5}">
                      <a16:colId xmlns:a16="http://schemas.microsoft.com/office/drawing/2014/main" val="1561002128"/>
                    </a:ext>
                  </a:extLst>
                </a:gridCol>
              </a:tblGrid>
              <a:tr h="338196">
                <a:tc>
                  <a:txBody>
                    <a:bodyPr/>
                    <a:lstStyle/>
                    <a:p>
                      <a:r>
                        <a:rPr lang="en-US" sz="1400" b="1" dirty="0">
                          <a:solidFill>
                            <a:schemeClr val="tx1"/>
                          </a:solidFill>
                        </a:rPr>
                        <a:t>Model Family</a:t>
                      </a:r>
                    </a:p>
                  </a:txBody>
                  <a:tcPr marL="68580" marR="68580" marT="34290" marB="34290"/>
                </a:tc>
                <a:tc>
                  <a:txBody>
                    <a:bodyPr/>
                    <a:lstStyle/>
                    <a:p>
                      <a:r>
                        <a:rPr lang="en-US" sz="1400" b="1" dirty="0">
                          <a:solidFill>
                            <a:schemeClr val="tx1"/>
                          </a:solidFill>
                        </a:rPr>
                        <a:t>Description</a:t>
                      </a:r>
                    </a:p>
                  </a:txBody>
                  <a:tcPr marL="68580" marR="68580" marT="34290" marB="34290"/>
                </a:tc>
                <a:extLst>
                  <a:ext uri="{0D108BD9-81ED-4DB2-BD59-A6C34878D82A}">
                    <a16:rowId xmlns:a16="http://schemas.microsoft.com/office/drawing/2014/main" val="2965252598"/>
                  </a:ext>
                </a:extLst>
              </a:tr>
              <a:tr h="819314">
                <a:tc>
                  <a:txBody>
                    <a:bodyPr/>
                    <a:lstStyle/>
                    <a:p>
                      <a:r>
                        <a:rPr lang="en-US" sz="1400" dirty="0"/>
                        <a:t>GPT-4</a:t>
                      </a:r>
                    </a:p>
                  </a:txBody>
                  <a:tcPr marL="68580" marR="68580" marT="34290" marB="34290"/>
                </a:tc>
                <a:tc>
                  <a:txBody>
                    <a:bodyPr/>
                    <a:lstStyle/>
                    <a:p>
                      <a:r>
                        <a:rPr lang="en-US" sz="1400" dirty="0"/>
                        <a:t>Newest, most capable chat-based models for language and code generation (</a:t>
                      </a:r>
                      <a:r>
                        <a:rPr lang="en-US" sz="1400" i="1" dirty="0"/>
                        <a:t>restricted</a:t>
                      </a:r>
                      <a:r>
                        <a:rPr lang="en-US" sz="1400" i="0" dirty="0"/>
                        <a:t>)</a:t>
                      </a:r>
                      <a:endParaRPr lang="en-US" sz="1400" dirty="0"/>
                    </a:p>
                  </a:txBody>
                  <a:tcPr marL="68580" marR="68580" marT="34290" marB="34290"/>
                </a:tc>
                <a:extLst>
                  <a:ext uri="{0D108BD9-81ED-4DB2-BD59-A6C34878D82A}">
                    <a16:rowId xmlns:a16="http://schemas.microsoft.com/office/drawing/2014/main" val="1648347811"/>
                  </a:ext>
                </a:extLst>
              </a:tr>
              <a:tr h="574007">
                <a:tc>
                  <a:txBody>
                    <a:bodyPr/>
                    <a:lstStyle/>
                    <a:p>
                      <a:r>
                        <a:rPr lang="en-US" sz="1400" dirty="0"/>
                        <a:t>GPT-3.5</a:t>
                      </a:r>
                    </a:p>
                  </a:txBody>
                  <a:tcPr marL="68580" marR="68580" marT="34290" marB="34290"/>
                </a:tc>
                <a:tc>
                  <a:txBody>
                    <a:bodyPr/>
                    <a:lstStyle/>
                    <a:p>
                      <a:r>
                        <a:rPr lang="en-US" sz="1400" dirty="0"/>
                        <a:t>Natural language and code-generation models</a:t>
                      </a:r>
                    </a:p>
                  </a:txBody>
                  <a:tcPr marL="68580" marR="68580" marT="34290" marB="34290"/>
                </a:tc>
                <a:extLst>
                  <a:ext uri="{0D108BD9-81ED-4DB2-BD59-A6C34878D82A}">
                    <a16:rowId xmlns:a16="http://schemas.microsoft.com/office/drawing/2014/main" val="2604782334"/>
                  </a:ext>
                </a:extLst>
              </a:tr>
              <a:tr h="819314">
                <a:tc>
                  <a:txBody>
                    <a:bodyPr/>
                    <a:lstStyle/>
                    <a:p>
                      <a:r>
                        <a:rPr lang="en-US" sz="1400" dirty="0"/>
                        <a:t>Embeddings</a:t>
                      </a:r>
                    </a:p>
                  </a:txBody>
                  <a:tcPr marL="68580" marR="68580" marT="34290" marB="34290"/>
                </a:tc>
                <a:tc>
                  <a:txBody>
                    <a:bodyPr/>
                    <a:lstStyle/>
                    <a:p>
                      <a:r>
                        <a:rPr lang="en-US" sz="1400" dirty="0"/>
                        <a:t>Models that use embeddings for specific tasks (similarity, text search, and code search)</a:t>
                      </a:r>
                    </a:p>
                  </a:txBody>
                  <a:tcPr marL="68580" marR="68580" marT="34290" marB="34290"/>
                </a:tc>
                <a:extLst>
                  <a:ext uri="{0D108BD9-81ED-4DB2-BD59-A6C34878D82A}">
                    <a16:rowId xmlns:a16="http://schemas.microsoft.com/office/drawing/2014/main" val="1555137803"/>
                  </a:ext>
                </a:extLst>
              </a:tr>
              <a:tr h="574007">
                <a:tc>
                  <a:txBody>
                    <a:bodyPr/>
                    <a:lstStyle/>
                    <a:p>
                      <a:r>
                        <a:rPr lang="en-US" sz="1400" dirty="0"/>
                        <a:t>DALL-E</a:t>
                      </a:r>
                    </a:p>
                  </a:txBody>
                  <a:tcPr marL="68580" marR="68580" marT="34290" marB="34290"/>
                </a:tc>
                <a:tc>
                  <a:txBody>
                    <a:bodyPr/>
                    <a:lstStyle/>
                    <a:p>
                      <a:r>
                        <a:rPr lang="en-US" sz="1400" dirty="0"/>
                        <a:t>Image-generation model (</a:t>
                      </a:r>
                      <a:r>
                        <a:rPr lang="en-US" sz="1400" i="1" dirty="0"/>
                        <a:t>restricted preview</a:t>
                      </a:r>
                      <a:r>
                        <a:rPr lang="en-US" sz="1400" i="0" dirty="0"/>
                        <a:t>)</a:t>
                      </a:r>
                      <a:endParaRPr lang="en-US" sz="1400" dirty="0"/>
                    </a:p>
                  </a:txBody>
                  <a:tcPr marL="68580" marR="68580" marT="34290" marB="34290"/>
                </a:tc>
                <a:extLst>
                  <a:ext uri="{0D108BD9-81ED-4DB2-BD59-A6C34878D82A}">
                    <a16:rowId xmlns:a16="http://schemas.microsoft.com/office/drawing/2014/main" val="3748721208"/>
                  </a:ext>
                </a:extLst>
              </a:tr>
            </a:tbl>
          </a:graphicData>
        </a:graphic>
      </p:graphicFrame>
      <p:pic>
        <p:nvPicPr>
          <p:cNvPr id="4" name="Picture 3" descr="Screenshot of the Models page in Azure OpenAI Studio.">
            <a:extLst>
              <a:ext uri="{FF2B5EF4-FFF2-40B4-BE49-F238E27FC236}">
                <a16:creationId xmlns:a16="http://schemas.microsoft.com/office/drawing/2014/main" id="{F339B954-0140-AA93-88E3-878B57BC410E}"/>
              </a:ext>
            </a:extLst>
          </p:cNvPr>
          <p:cNvPicPr>
            <a:picLocks noChangeAspect="1"/>
          </p:cNvPicPr>
          <p:nvPr/>
        </p:nvPicPr>
        <p:blipFill>
          <a:blip r:embed="rId3"/>
          <a:stretch>
            <a:fillRect/>
          </a:stretch>
        </p:blipFill>
        <p:spPr>
          <a:xfrm>
            <a:off x="4828804" y="1032610"/>
            <a:ext cx="4124999" cy="3078281"/>
          </a:xfrm>
          <a:prstGeom prst="rect">
            <a:avLst/>
          </a:prstGeom>
        </p:spPr>
      </p:pic>
    </p:spTree>
    <p:extLst>
      <p:ext uri="{BB962C8B-B14F-4D97-AF65-F5344CB8AC3E}">
        <p14:creationId xmlns:p14="http://schemas.microsoft.com/office/powerpoint/2010/main" val="1419322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C3A4-FDE9-6D1E-A08F-BBB052A003A4}"/>
              </a:ext>
            </a:extLst>
          </p:cNvPr>
          <p:cNvSpPr>
            <a:spLocks noGrp="1"/>
          </p:cNvSpPr>
          <p:nvPr>
            <p:ph type="title"/>
          </p:nvPr>
        </p:nvSpPr>
        <p:spPr/>
        <p:txBody>
          <a:bodyPr/>
          <a:lstStyle/>
          <a:p>
            <a:r>
              <a:rPr lang="en-US" dirty="0"/>
              <a:t>Deploy Gen AI Models</a:t>
            </a:r>
          </a:p>
        </p:txBody>
      </p:sp>
      <p:sp>
        <p:nvSpPr>
          <p:cNvPr id="7" name="TextBox 6">
            <a:extLst>
              <a:ext uri="{FF2B5EF4-FFF2-40B4-BE49-F238E27FC236}">
                <a16:creationId xmlns:a16="http://schemas.microsoft.com/office/drawing/2014/main" id="{F961074A-F315-C2C5-B45B-23C1F8F4E7A1}"/>
              </a:ext>
            </a:extLst>
          </p:cNvPr>
          <p:cNvSpPr txBox="1"/>
          <p:nvPr/>
        </p:nvSpPr>
        <p:spPr>
          <a:xfrm>
            <a:off x="313982" y="1038570"/>
            <a:ext cx="3655502" cy="1199816"/>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rPr>
              <a:t>Deploy a model in Azure OpenAI Studio to use it</a:t>
            </a:r>
          </a:p>
          <a:p>
            <a:pPr>
              <a:lnSpc>
                <a:spcPct val="90000"/>
              </a:lnSpc>
              <a:spcAft>
                <a:spcPts val="450"/>
              </a:spcAft>
            </a:pPr>
            <a:r>
              <a:rPr lang="en-US" sz="1500" dirty="0">
                <a:gradFill>
                  <a:gsLst>
                    <a:gs pos="2917">
                      <a:schemeClr val="tx1"/>
                    </a:gs>
                    <a:gs pos="30000">
                      <a:schemeClr val="tx1"/>
                    </a:gs>
                  </a:gsLst>
                  <a:lin ang="5400000" scaled="0"/>
                </a:gradFill>
              </a:rPr>
              <a:t>You can deploy one instance of each available model</a:t>
            </a:r>
          </a:p>
        </p:txBody>
      </p:sp>
      <p:sp>
        <p:nvSpPr>
          <p:cNvPr id="8" name="TextBox 7">
            <a:extLst>
              <a:ext uri="{FF2B5EF4-FFF2-40B4-BE49-F238E27FC236}">
                <a16:creationId xmlns:a16="http://schemas.microsoft.com/office/drawing/2014/main" id="{AEC1A7D0-C270-576D-0ACC-A6BD67550CB7}"/>
              </a:ext>
            </a:extLst>
          </p:cNvPr>
          <p:cNvSpPr txBox="1"/>
          <p:nvPr/>
        </p:nvSpPr>
        <p:spPr>
          <a:xfrm>
            <a:off x="364316" y="2422321"/>
            <a:ext cx="3655502" cy="742767"/>
          </a:xfrm>
          <a:prstGeom prst="rect">
            <a:avLst/>
          </a:prstGeom>
          <a:noFill/>
        </p:spPr>
        <p:txBody>
          <a:bodyPr wrap="square" lIns="137160" tIns="109728" rIns="137160" bIns="109728" rtlCol="0">
            <a:spAutoFit/>
          </a:bodyPr>
          <a:lstStyle/>
          <a:p>
            <a:pPr>
              <a:lnSpc>
                <a:spcPct val="90000"/>
              </a:lnSpc>
              <a:spcAft>
                <a:spcPts val="450"/>
              </a:spcAft>
            </a:pPr>
            <a:endParaRPr lang="en-US" dirty="0">
              <a:gradFill>
                <a:gsLst>
                  <a:gs pos="2917">
                    <a:schemeClr val="tx1"/>
                  </a:gs>
                  <a:gs pos="30000">
                    <a:schemeClr val="tx1"/>
                  </a:gs>
                </a:gsLst>
                <a:lin ang="5400000" scaled="0"/>
              </a:gradFill>
            </a:endParaRPr>
          </a:p>
          <a:p>
            <a:pPr>
              <a:lnSpc>
                <a:spcPct val="90000"/>
              </a:lnSpc>
              <a:spcAft>
                <a:spcPts val="450"/>
              </a:spcAft>
            </a:pPr>
            <a:r>
              <a:rPr lang="en-US" sz="1500" dirty="0">
                <a:gradFill>
                  <a:gsLst>
                    <a:gs pos="2917">
                      <a:schemeClr val="tx1"/>
                    </a:gs>
                    <a:gs pos="30000">
                      <a:schemeClr val="tx1"/>
                    </a:gs>
                  </a:gsLst>
                  <a:lin ang="5400000" scaled="0"/>
                </a:gradFill>
              </a:rPr>
              <a:t>Alternatively, use the Azure CLI</a:t>
            </a:r>
            <a:endParaRPr lang="en-US" sz="135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DE803CD8-1FEF-5E64-8E8F-3059EEEF49C1}"/>
              </a:ext>
            </a:extLst>
          </p:cNvPr>
          <p:cNvSpPr txBox="1"/>
          <p:nvPr/>
        </p:nvSpPr>
        <p:spPr>
          <a:xfrm>
            <a:off x="401461" y="3130393"/>
            <a:ext cx="4033612" cy="1384995"/>
          </a:xfrm>
          <a:prstGeom prst="rect">
            <a:avLst/>
          </a:prstGeom>
          <a:solidFill>
            <a:schemeClr val="accent6"/>
          </a:solidFill>
        </p:spPr>
        <p:txBody>
          <a:bodyPr wrap="square">
            <a:spAutoFit/>
          </a:bodyPr>
          <a:lstStyle/>
          <a:p>
            <a:r>
              <a:rPr lang="en-US" sz="1050" dirty="0">
                <a:latin typeface="Courier New" panose="02070309020205020404" pitchFamily="49" charset="0"/>
                <a:cs typeface="Courier New" panose="02070309020205020404" pitchFamily="49" charset="0"/>
              </a:rPr>
              <a:t>az cognitiveservices account deployment create \</a:t>
            </a:r>
          </a:p>
          <a:p>
            <a:r>
              <a:rPr lang="en-US" sz="1050" dirty="0">
                <a:latin typeface="Courier New" panose="02070309020205020404" pitchFamily="49" charset="0"/>
                <a:cs typeface="Courier New" panose="02070309020205020404" pitchFamily="49" charset="0"/>
              </a:rPr>
              <a:t>   -g myResourceGroupName \</a:t>
            </a:r>
          </a:p>
          <a:p>
            <a:r>
              <a:rPr lang="en-US" sz="1050" dirty="0">
                <a:latin typeface="Courier New" panose="02070309020205020404" pitchFamily="49" charset="0"/>
                <a:cs typeface="Courier New" panose="02070309020205020404" pitchFamily="49" charset="0"/>
              </a:rPr>
              <a:t>   -n MyOpenAIResource \</a:t>
            </a:r>
          </a:p>
          <a:p>
            <a:r>
              <a:rPr lang="en-US" sz="1050" dirty="0">
                <a:latin typeface="Courier New" panose="02070309020205020404" pitchFamily="49" charset="0"/>
                <a:cs typeface="Courier New" panose="02070309020205020404" pitchFamily="49" charset="0"/>
              </a:rPr>
              <a:t>   --deployment-name my-</a:t>
            </a:r>
            <a:r>
              <a:rPr lang="en-US" sz="1050" dirty="0" err="1">
                <a:latin typeface="Courier New" panose="02070309020205020404" pitchFamily="49" charset="0"/>
                <a:cs typeface="Courier New" panose="02070309020205020404" pitchFamily="49" charset="0"/>
              </a:rPr>
              <a:t>gpt</a:t>
            </a:r>
            <a:r>
              <a:rPr lang="en-US" sz="1050" dirty="0">
                <a:latin typeface="Courier New" panose="02070309020205020404" pitchFamily="49" charset="0"/>
                <a:cs typeface="Courier New" panose="02070309020205020404" pitchFamily="49" charset="0"/>
              </a:rPr>
              <a:t>-model \</a:t>
            </a:r>
          </a:p>
          <a:p>
            <a:r>
              <a:rPr lang="en-US" sz="1050" dirty="0">
                <a:latin typeface="Courier New" panose="02070309020205020404" pitchFamily="49" charset="0"/>
                <a:cs typeface="Courier New" panose="02070309020205020404" pitchFamily="49" charset="0"/>
              </a:rPr>
              <a:t>   --model-name gpt-35-turbo \</a:t>
            </a:r>
          </a:p>
          <a:p>
            <a:r>
              <a:rPr lang="en-US" sz="1050" dirty="0">
                <a:latin typeface="Courier New" panose="02070309020205020404" pitchFamily="49" charset="0"/>
                <a:cs typeface="Courier New" panose="02070309020205020404" pitchFamily="49" charset="0"/>
              </a:rPr>
              <a:t>   --model-version “0301"  \</a:t>
            </a:r>
          </a:p>
          <a:p>
            <a:r>
              <a:rPr lang="en-US" sz="1050" dirty="0">
                <a:latin typeface="Courier New" panose="02070309020205020404" pitchFamily="49" charset="0"/>
                <a:cs typeface="Courier New" panose="02070309020205020404" pitchFamily="49" charset="0"/>
              </a:rPr>
              <a:t>   --model-format OpenAI \</a:t>
            </a:r>
          </a:p>
          <a:p>
            <a:r>
              <a:rPr lang="en-US" sz="1050" dirty="0">
                <a:latin typeface="Courier New" panose="02070309020205020404" pitchFamily="49" charset="0"/>
                <a:cs typeface="Courier New" panose="02070309020205020404" pitchFamily="49" charset="0"/>
              </a:rPr>
              <a:t>   --scale-settings-scale-type "Standard"</a:t>
            </a:r>
          </a:p>
        </p:txBody>
      </p:sp>
      <p:pic>
        <p:nvPicPr>
          <p:cNvPr id="4" name="Picture 3" descr="Screenshot of the Deployment page in Azure OpenAI Studio">
            <a:extLst>
              <a:ext uri="{FF2B5EF4-FFF2-40B4-BE49-F238E27FC236}">
                <a16:creationId xmlns:a16="http://schemas.microsoft.com/office/drawing/2014/main" id="{5C7656C9-7E46-3777-F78C-CE96EE490EBF}"/>
              </a:ext>
            </a:extLst>
          </p:cNvPr>
          <p:cNvPicPr>
            <a:picLocks noChangeAspect="1"/>
          </p:cNvPicPr>
          <p:nvPr/>
        </p:nvPicPr>
        <p:blipFill>
          <a:blip r:embed="rId3"/>
          <a:stretch>
            <a:fillRect/>
          </a:stretch>
        </p:blipFill>
        <p:spPr>
          <a:xfrm>
            <a:off x="4572000" y="1142927"/>
            <a:ext cx="4465836" cy="3349377"/>
          </a:xfrm>
          <a:prstGeom prst="rect">
            <a:avLst/>
          </a:prstGeom>
        </p:spPr>
      </p:pic>
    </p:spTree>
    <p:extLst>
      <p:ext uri="{BB962C8B-B14F-4D97-AF65-F5344CB8AC3E}">
        <p14:creationId xmlns:p14="http://schemas.microsoft.com/office/powerpoint/2010/main" val="144445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2F3FE01F-50B3-19E2-2BAF-C25874007386}"/>
              </a:ext>
            </a:extLst>
          </p:cNvPr>
          <p:cNvGraphicFramePr>
            <a:graphicFrameLocks noGrp="1"/>
          </p:cNvGraphicFramePr>
          <p:nvPr/>
        </p:nvGraphicFramePr>
        <p:xfrm>
          <a:off x="455299" y="806958"/>
          <a:ext cx="8471499" cy="3962400"/>
        </p:xfrm>
        <a:graphic>
          <a:graphicData uri="http://schemas.openxmlformats.org/drawingml/2006/table">
            <a:tbl>
              <a:tblPr firstRow="1" bandRow="1">
                <a:tableStyleId>{72833802-FEF1-4C79-8D5D-14CF1EAF98D9}</a:tableStyleId>
              </a:tblPr>
              <a:tblGrid>
                <a:gridCol w="2167367">
                  <a:extLst>
                    <a:ext uri="{9D8B030D-6E8A-4147-A177-3AD203B41FA5}">
                      <a16:colId xmlns:a16="http://schemas.microsoft.com/office/drawing/2014/main" val="2501015183"/>
                    </a:ext>
                  </a:extLst>
                </a:gridCol>
                <a:gridCol w="2881619">
                  <a:extLst>
                    <a:ext uri="{9D8B030D-6E8A-4147-A177-3AD203B41FA5}">
                      <a16:colId xmlns:a16="http://schemas.microsoft.com/office/drawing/2014/main" val="3922181383"/>
                    </a:ext>
                  </a:extLst>
                </a:gridCol>
                <a:gridCol w="3422513">
                  <a:extLst>
                    <a:ext uri="{9D8B030D-6E8A-4147-A177-3AD203B41FA5}">
                      <a16:colId xmlns:a16="http://schemas.microsoft.com/office/drawing/2014/main" val="3274146215"/>
                    </a:ext>
                  </a:extLst>
                </a:gridCol>
              </a:tblGrid>
              <a:tr h="278130">
                <a:tc>
                  <a:txBody>
                    <a:bodyPr/>
                    <a:lstStyle/>
                    <a:p>
                      <a:r>
                        <a:rPr lang="en-US" sz="1400" dirty="0"/>
                        <a:t>Task</a:t>
                      </a:r>
                    </a:p>
                  </a:txBody>
                  <a:tcPr marL="68580" marR="68580" marT="34290" marB="34290"/>
                </a:tc>
                <a:tc>
                  <a:txBody>
                    <a:bodyPr/>
                    <a:lstStyle/>
                    <a:p>
                      <a:r>
                        <a:rPr lang="en-US" sz="1400" dirty="0"/>
                        <a:t>Prompt</a:t>
                      </a:r>
                    </a:p>
                  </a:txBody>
                  <a:tcPr marL="68580" marR="68580" marT="34290" marB="34290"/>
                </a:tc>
                <a:tc>
                  <a:txBody>
                    <a:bodyPr/>
                    <a:lstStyle/>
                    <a:p>
                      <a:r>
                        <a:rPr lang="en-US" sz="1400" dirty="0"/>
                        <a:t>Completion</a:t>
                      </a:r>
                    </a:p>
                  </a:txBody>
                  <a:tcPr marL="68580" marR="68580" marT="34290" marB="34290"/>
                </a:tc>
                <a:extLst>
                  <a:ext uri="{0D108BD9-81ED-4DB2-BD59-A6C34878D82A}">
                    <a16:rowId xmlns:a16="http://schemas.microsoft.com/office/drawing/2014/main" val="3797441824"/>
                  </a:ext>
                </a:extLst>
              </a:tr>
              <a:tr h="480060">
                <a:tc>
                  <a:txBody>
                    <a:bodyPr/>
                    <a:lstStyle/>
                    <a:p>
                      <a:r>
                        <a:rPr lang="en-US" sz="1400" dirty="0"/>
                        <a:t>Classifying content</a:t>
                      </a:r>
                    </a:p>
                  </a:txBody>
                  <a:tcPr marL="68580" marR="68580" marT="34290" marB="34290"/>
                </a:tc>
                <a:tc>
                  <a:txBody>
                    <a:bodyPr/>
                    <a:lstStyle/>
                    <a:p>
                      <a:r>
                        <a:rPr lang="en-US" sz="1400" dirty="0"/>
                        <a:t>Tweet: I enjoyed the training course.</a:t>
                      </a:r>
                    </a:p>
                    <a:p>
                      <a:r>
                        <a:rPr lang="en-US" sz="1400" dirty="0"/>
                        <a:t>Sentiment:</a:t>
                      </a:r>
                    </a:p>
                  </a:txBody>
                  <a:tcPr marL="68580" marR="68580" marT="34290" marB="34290"/>
                </a:tc>
                <a:tc>
                  <a:txBody>
                    <a:bodyPr/>
                    <a:lstStyle/>
                    <a:p>
                      <a:r>
                        <a:rPr lang="en-US" sz="1400" dirty="0"/>
                        <a:t>Positive</a:t>
                      </a:r>
                    </a:p>
                  </a:txBody>
                  <a:tcPr marL="68580" marR="68580" marT="34290" marB="34290"/>
                </a:tc>
                <a:extLst>
                  <a:ext uri="{0D108BD9-81ED-4DB2-BD59-A6C34878D82A}">
                    <a16:rowId xmlns:a16="http://schemas.microsoft.com/office/drawing/2014/main" val="3933770570"/>
                  </a:ext>
                </a:extLst>
              </a:tr>
              <a:tr h="891540">
                <a:tc>
                  <a:txBody>
                    <a:bodyPr/>
                    <a:lstStyle/>
                    <a:p>
                      <a:r>
                        <a:rPr lang="en-US" sz="1400" dirty="0"/>
                        <a:t>Generating new content</a:t>
                      </a:r>
                    </a:p>
                  </a:txBody>
                  <a:tcPr marL="68580" marR="68580" marT="34290" marB="34290"/>
                </a:tc>
                <a:tc>
                  <a:txBody>
                    <a:bodyPr/>
                    <a:lstStyle/>
                    <a:p>
                      <a:r>
                        <a:rPr lang="en-US" sz="1400" dirty="0"/>
                        <a:t>Write a poem about databases</a:t>
                      </a:r>
                    </a:p>
                  </a:txBody>
                  <a:tcPr marL="68580" marR="68580" marT="34290" marB="34290"/>
                </a:tc>
                <a:tc>
                  <a:txBody>
                    <a:bodyPr/>
                    <a:lstStyle/>
                    <a:p>
                      <a:r>
                        <a:rPr lang="en-US" sz="1400" dirty="0"/>
                        <a:t>Databases, oh databases,</a:t>
                      </a:r>
                    </a:p>
                    <a:p>
                      <a:r>
                        <a:rPr lang="en-US" sz="1400" dirty="0"/>
                        <a:t>You keep our information safe,</a:t>
                      </a:r>
                    </a:p>
                    <a:p>
                      <a:r>
                        <a:rPr lang="en-US" sz="1400" dirty="0"/>
                        <a:t>From the small to the large,</a:t>
                      </a:r>
                    </a:p>
                    <a:p>
                      <a:r>
                        <a:rPr lang="en-US" sz="1400" dirty="0"/>
                        <a:t>You store our data in a place.</a:t>
                      </a:r>
                    </a:p>
                  </a:txBody>
                  <a:tcPr marL="68580" marR="68580" marT="34290" marB="34290"/>
                </a:tc>
                <a:extLst>
                  <a:ext uri="{0D108BD9-81ED-4DB2-BD59-A6C34878D82A}">
                    <a16:rowId xmlns:a16="http://schemas.microsoft.com/office/drawing/2014/main" val="2205929667"/>
                  </a:ext>
                </a:extLst>
              </a:tr>
              <a:tr h="480060">
                <a:tc>
                  <a:txBody>
                    <a:bodyPr/>
                    <a:lstStyle/>
                    <a:p>
                      <a:r>
                        <a:rPr lang="en-US" sz="1400" dirty="0"/>
                        <a:t>Transformation/Translation</a:t>
                      </a:r>
                    </a:p>
                  </a:txBody>
                  <a:tcPr marL="68580" marR="68580" marT="34290" marB="34290"/>
                </a:tc>
                <a:tc>
                  <a:txBody>
                    <a:bodyPr/>
                    <a:lstStyle/>
                    <a:p>
                      <a:r>
                        <a:rPr lang="en-US" sz="1400" dirty="0"/>
                        <a:t>English: Hello</a:t>
                      </a:r>
                    </a:p>
                    <a:p>
                      <a:r>
                        <a:rPr lang="en-US" sz="1400" dirty="0"/>
                        <a:t>French:</a:t>
                      </a:r>
                    </a:p>
                  </a:txBody>
                  <a:tcPr marL="68580" marR="68580" marT="34290" marB="34290"/>
                </a:tc>
                <a:tc>
                  <a:txBody>
                    <a:bodyPr/>
                    <a:lstStyle/>
                    <a:p>
                      <a:r>
                        <a:rPr lang="en-US" sz="1400" dirty="0"/>
                        <a:t>Bonjour</a:t>
                      </a:r>
                    </a:p>
                  </a:txBody>
                  <a:tcPr marL="68580" marR="68580" marT="34290" marB="34290"/>
                </a:tc>
                <a:extLst>
                  <a:ext uri="{0D108BD9-81ED-4DB2-BD59-A6C34878D82A}">
                    <a16:rowId xmlns:a16="http://schemas.microsoft.com/office/drawing/2014/main" val="789069934"/>
                  </a:ext>
                </a:extLst>
              </a:tr>
              <a:tr h="891540">
                <a:tc>
                  <a:txBody>
                    <a:bodyPr/>
                    <a:lstStyle/>
                    <a:p>
                      <a:r>
                        <a:rPr lang="en-US" sz="1400" dirty="0"/>
                        <a:t>Summarization</a:t>
                      </a:r>
                    </a:p>
                  </a:txBody>
                  <a:tcPr marL="68580" marR="68580" marT="34290" marB="34290"/>
                </a:tc>
                <a:tc>
                  <a:txBody>
                    <a:bodyPr/>
                    <a:lstStyle/>
                    <a:p>
                      <a:r>
                        <a:rPr lang="en-US" sz="1400" dirty="0"/>
                        <a:t>Scotland is [</a:t>
                      </a:r>
                      <a:r>
                        <a:rPr lang="en-US" sz="1400" i="1" dirty="0"/>
                        <a:t>long description of Scotland…</a:t>
                      </a:r>
                      <a:r>
                        <a:rPr lang="en-US" sz="1400" i="0" dirty="0"/>
                        <a:t>]</a:t>
                      </a:r>
                      <a:endParaRPr lang="en-US" sz="1400" i="1" dirty="0"/>
                    </a:p>
                    <a:p>
                      <a:endParaRPr lang="en-US" sz="1400" i="0" dirty="0"/>
                    </a:p>
                    <a:p>
                      <a:r>
                        <a:rPr lang="en-US" sz="1400" i="0" dirty="0"/>
                        <a:t>Summarize the previous text</a:t>
                      </a:r>
                    </a:p>
                  </a:txBody>
                  <a:tcPr marL="68580" marR="68580" marT="34290" marB="34290"/>
                </a:tc>
                <a:tc>
                  <a:txBody>
                    <a:bodyPr/>
                    <a:lstStyle/>
                    <a:p>
                      <a:r>
                        <a:rPr lang="en-US" sz="1400" dirty="0"/>
                        <a:t>Scotland is [</a:t>
                      </a:r>
                      <a:r>
                        <a:rPr lang="en-US" sz="1400" i="1" dirty="0"/>
                        <a:t>summarized description…</a:t>
                      </a:r>
                      <a:r>
                        <a:rPr lang="en-US" sz="1400" i="0" dirty="0"/>
                        <a:t>]</a:t>
                      </a:r>
                      <a:endParaRPr lang="en-US" sz="1400" dirty="0"/>
                    </a:p>
                  </a:txBody>
                  <a:tcPr marL="68580" marR="68580" marT="34290" marB="34290"/>
                </a:tc>
                <a:extLst>
                  <a:ext uri="{0D108BD9-81ED-4DB2-BD59-A6C34878D82A}">
                    <a16:rowId xmlns:a16="http://schemas.microsoft.com/office/drawing/2014/main" val="4085774716"/>
                  </a:ext>
                </a:extLst>
              </a:tr>
              <a:tr h="278130">
                <a:tc>
                  <a:txBody>
                    <a:bodyPr/>
                    <a:lstStyle/>
                    <a:p>
                      <a:r>
                        <a:rPr lang="en-US" sz="1400" dirty="0"/>
                        <a:t>Continuation</a:t>
                      </a:r>
                    </a:p>
                  </a:txBody>
                  <a:tcPr marL="68580" marR="68580" marT="34290" marB="34290"/>
                </a:tc>
                <a:tc>
                  <a:txBody>
                    <a:bodyPr/>
                    <a:lstStyle/>
                    <a:p>
                      <a:r>
                        <a:rPr lang="en-US" sz="1400" dirty="0"/>
                        <a:t>One way to grow tomatoes is to</a:t>
                      </a:r>
                    </a:p>
                  </a:txBody>
                  <a:tcPr marL="68580" marR="68580" marT="34290" marB="34290"/>
                </a:tc>
                <a:tc>
                  <a:txBody>
                    <a:bodyPr/>
                    <a:lstStyle/>
                    <a:p>
                      <a:r>
                        <a:rPr lang="en-US" sz="1300" b="0" i="0" kern="1200" dirty="0">
                          <a:solidFill>
                            <a:schemeClr val="tx1"/>
                          </a:solidFill>
                          <a:effectLst/>
                          <a:latin typeface="+mn-lt"/>
                          <a:ea typeface="+mn-ea"/>
                          <a:cs typeface="+mn-cs"/>
                        </a:rPr>
                        <a:t>start with seeds…</a:t>
                      </a:r>
                      <a:endParaRPr lang="en-US" sz="1400" dirty="0"/>
                    </a:p>
                  </a:txBody>
                  <a:tcPr marL="68580" marR="68580" marT="34290" marB="34290"/>
                </a:tc>
                <a:extLst>
                  <a:ext uri="{0D108BD9-81ED-4DB2-BD59-A6C34878D82A}">
                    <a16:rowId xmlns:a16="http://schemas.microsoft.com/office/drawing/2014/main" val="2617785238"/>
                  </a:ext>
                </a:extLst>
              </a:tr>
              <a:tr h="278130">
                <a:tc>
                  <a:txBody>
                    <a:bodyPr/>
                    <a:lstStyle/>
                    <a:p>
                      <a:r>
                        <a:rPr lang="en-US" sz="1400" dirty="0"/>
                        <a:t>Question answering</a:t>
                      </a:r>
                    </a:p>
                  </a:txBody>
                  <a:tcPr marL="68580" marR="68580" marT="34290" marB="34290"/>
                </a:tc>
                <a:tc>
                  <a:txBody>
                    <a:bodyPr/>
                    <a:lstStyle/>
                    <a:p>
                      <a:r>
                        <a:rPr lang="en-US" sz="1400" dirty="0"/>
                        <a:t>How many moons does Earth have?</a:t>
                      </a:r>
                    </a:p>
                  </a:txBody>
                  <a:tcPr marL="68580" marR="68580" marT="34290" marB="34290"/>
                </a:tc>
                <a:tc>
                  <a:txBody>
                    <a:bodyPr/>
                    <a:lstStyle/>
                    <a:p>
                      <a:r>
                        <a:rPr lang="en-US" sz="1400" dirty="0"/>
                        <a:t>Earth has one moon.</a:t>
                      </a:r>
                    </a:p>
                  </a:txBody>
                  <a:tcPr marL="68580" marR="68580" marT="34290" marB="34290"/>
                </a:tc>
                <a:extLst>
                  <a:ext uri="{0D108BD9-81ED-4DB2-BD59-A6C34878D82A}">
                    <a16:rowId xmlns:a16="http://schemas.microsoft.com/office/drawing/2014/main" val="2018767808"/>
                  </a:ext>
                </a:extLst>
              </a:tr>
              <a:tr h="278130">
                <a:tc>
                  <a:txBody>
                    <a:bodyPr/>
                    <a:lstStyle/>
                    <a:p>
                      <a:r>
                        <a:rPr lang="en-US" sz="1400" dirty="0"/>
                        <a:t>Chat</a:t>
                      </a:r>
                    </a:p>
                  </a:txBody>
                  <a:tcPr marL="68580" marR="68580" marT="34290" marB="34290"/>
                </a:tc>
                <a:tc>
                  <a:txBody>
                    <a:bodyPr/>
                    <a:lstStyle/>
                    <a:p>
                      <a:r>
                        <a:rPr lang="en-US" sz="1400" i="1" dirty="0"/>
                        <a:t>Setup, followed by messages…</a:t>
                      </a:r>
                    </a:p>
                  </a:txBody>
                  <a:tcPr marL="68580" marR="68580" marT="34290" marB="34290"/>
                </a:tc>
                <a:tc>
                  <a:txBody>
                    <a:bodyPr/>
                    <a:lstStyle/>
                    <a:p>
                      <a:r>
                        <a:rPr lang="en-US" sz="1400" i="1" dirty="0"/>
                        <a:t>A sequence of relevant responses</a:t>
                      </a:r>
                    </a:p>
                  </a:txBody>
                  <a:tcPr marL="68580" marR="68580" marT="34290" marB="34290"/>
                </a:tc>
                <a:extLst>
                  <a:ext uri="{0D108BD9-81ED-4DB2-BD59-A6C34878D82A}">
                    <a16:rowId xmlns:a16="http://schemas.microsoft.com/office/drawing/2014/main" val="2462960910"/>
                  </a:ext>
                </a:extLst>
              </a:tr>
            </a:tbl>
          </a:graphicData>
        </a:graphic>
      </p:graphicFrame>
      <p:sp>
        <p:nvSpPr>
          <p:cNvPr id="2" name="Title 1">
            <a:extLst>
              <a:ext uri="{FF2B5EF4-FFF2-40B4-BE49-F238E27FC236}">
                <a16:creationId xmlns:a16="http://schemas.microsoft.com/office/drawing/2014/main" id="{5DECC8F8-BDB4-0DE9-3A52-19BFEE92BC56}"/>
              </a:ext>
            </a:extLst>
          </p:cNvPr>
          <p:cNvSpPr>
            <a:spLocks noGrp="1"/>
          </p:cNvSpPr>
          <p:nvPr>
            <p:ph type="title"/>
          </p:nvPr>
        </p:nvSpPr>
        <p:spPr/>
        <p:txBody>
          <a:bodyPr/>
          <a:lstStyle/>
          <a:p>
            <a:r>
              <a:rPr lang="en-US" dirty="0"/>
              <a:t>Prompts and Completions</a:t>
            </a:r>
          </a:p>
        </p:txBody>
      </p:sp>
    </p:spTree>
    <p:extLst>
      <p:ext uri="{BB962C8B-B14F-4D97-AF65-F5344CB8AC3E}">
        <p14:creationId xmlns:p14="http://schemas.microsoft.com/office/powerpoint/2010/main" val="2712116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GB" dirty="0"/>
              <a:t>Getting comfortable with generative AI</a:t>
            </a:r>
          </a:p>
          <a:p>
            <a:r>
              <a:rPr lang="en-GB" dirty="0"/>
              <a:t>Planning and deploying Azure OpenAI Service</a:t>
            </a:r>
          </a:p>
          <a:p>
            <a:r>
              <a:rPr lang="en-GB" dirty="0"/>
              <a:t>Developing generative AI-powered applications</a:t>
            </a:r>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A10C42-664F-65A1-2771-8ED90C536FDB}"/>
              </a:ext>
            </a:extLst>
          </p:cNvPr>
          <p:cNvSpPr>
            <a:spLocks noGrp="1"/>
          </p:cNvSpPr>
          <p:nvPr>
            <p:ph type="title"/>
          </p:nvPr>
        </p:nvSpPr>
        <p:spPr/>
        <p:txBody>
          <a:bodyPr/>
          <a:lstStyle/>
          <a:p>
            <a:r>
              <a:rPr lang="en-US" dirty="0"/>
              <a:t>Integrate Azure OpenAI into Your App</a:t>
            </a:r>
          </a:p>
        </p:txBody>
      </p:sp>
      <p:sp>
        <p:nvSpPr>
          <p:cNvPr id="2" name="TextBox 1">
            <a:extLst>
              <a:ext uri="{FF2B5EF4-FFF2-40B4-BE49-F238E27FC236}">
                <a16:creationId xmlns:a16="http://schemas.microsoft.com/office/drawing/2014/main" id="{1AAC3DF9-51FD-7356-0BC2-81BFFF185ADD}"/>
              </a:ext>
            </a:extLst>
          </p:cNvPr>
          <p:cNvSpPr txBox="1"/>
          <p:nvPr/>
        </p:nvSpPr>
        <p:spPr>
          <a:xfrm>
            <a:off x="425016" y="1249493"/>
            <a:ext cx="8505951" cy="2721771"/>
          </a:xfrm>
          <a:prstGeom prst="rect">
            <a:avLst/>
          </a:prstGeom>
          <a:noFill/>
        </p:spPr>
        <p:txBody>
          <a:bodyPr wrap="square" lIns="137160" tIns="109728" rIns="137160" bIns="109728" rtlCol="0">
            <a:spAutoFit/>
          </a:bodyPr>
          <a:lstStyle/>
          <a:p>
            <a:pPr marL="342900" indent="-342900">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Applications submit </a:t>
            </a:r>
            <a:r>
              <a:rPr lang="en-US" i="1" dirty="0">
                <a:gradFill>
                  <a:gsLst>
                    <a:gs pos="2917">
                      <a:schemeClr val="tx1"/>
                    </a:gs>
                    <a:gs pos="30000">
                      <a:schemeClr val="tx1"/>
                    </a:gs>
                  </a:gsLst>
                  <a:lin ang="5400000" scaled="0"/>
                </a:gradFill>
              </a:rPr>
              <a:t>prompts</a:t>
            </a:r>
            <a:r>
              <a:rPr lang="en-US" dirty="0">
                <a:gradFill>
                  <a:gsLst>
                    <a:gs pos="2917">
                      <a:schemeClr val="tx1"/>
                    </a:gs>
                    <a:gs pos="30000">
                      <a:schemeClr val="tx1"/>
                    </a:gs>
                  </a:gsLst>
                  <a:lin ang="5400000" scaled="0"/>
                </a:gradFill>
              </a:rPr>
              <a:t> to deployed models. Responses are </a:t>
            </a:r>
            <a:r>
              <a:rPr lang="en-US" i="1" dirty="0">
                <a:gradFill>
                  <a:gsLst>
                    <a:gs pos="2917">
                      <a:schemeClr val="tx1"/>
                    </a:gs>
                    <a:gs pos="30000">
                      <a:schemeClr val="tx1"/>
                    </a:gs>
                  </a:gsLst>
                  <a:lin ang="5400000" scaled="0"/>
                </a:gradFill>
              </a:rPr>
              <a:t>completions</a:t>
            </a:r>
            <a:r>
              <a:rPr lang="en-US" dirty="0">
                <a:gradFill>
                  <a:gsLst>
                    <a:gs pos="2917">
                      <a:schemeClr val="tx1"/>
                    </a:gs>
                    <a:gs pos="30000">
                      <a:schemeClr val="tx1"/>
                    </a:gs>
                  </a:gsLst>
                  <a:lin ang="5400000" scaled="0"/>
                </a:gradFill>
              </a:rPr>
              <a:t>.</a:t>
            </a:r>
          </a:p>
          <a:p>
            <a:pPr marL="342900" indent="-342900">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Three REST API endpoints:</a:t>
            </a:r>
          </a:p>
          <a:p>
            <a:pPr marL="685787" lvl="1" indent="-342900">
              <a:lnSpc>
                <a:spcPct val="90000"/>
              </a:lnSpc>
              <a:spcAft>
                <a:spcPts val="450"/>
              </a:spcAft>
              <a:buFont typeface="Arial" panose="020B0604020202020204" pitchFamily="34" charset="0"/>
              <a:buChar char="•"/>
            </a:pPr>
            <a:r>
              <a:rPr lang="en-US" b="1" dirty="0">
                <a:gradFill>
                  <a:gsLst>
                    <a:gs pos="2917">
                      <a:schemeClr val="tx1"/>
                    </a:gs>
                    <a:gs pos="30000">
                      <a:schemeClr val="tx1"/>
                    </a:gs>
                  </a:gsLst>
                  <a:lin ang="5400000" scaled="0"/>
                </a:gradFill>
              </a:rPr>
              <a:t>Completion </a:t>
            </a:r>
            <a:r>
              <a:rPr lang="en-US" dirty="0">
                <a:solidFill>
                  <a:srgbClr val="161616"/>
                </a:solidFill>
                <a:latin typeface="Segoe UI" panose="020B0502040204020203" pitchFamily="34" charset="0"/>
              </a:rPr>
              <a:t>- model takes an input prompt, and generates one or more predicted completions</a:t>
            </a:r>
            <a:endParaRPr lang="en-US" b="1" dirty="0">
              <a:gradFill>
                <a:gsLst>
                  <a:gs pos="2917">
                    <a:schemeClr val="tx1"/>
                  </a:gs>
                  <a:gs pos="30000">
                    <a:schemeClr val="tx1"/>
                  </a:gs>
                </a:gsLst>
                <a:lin ang="5400000" scaled="0"/>
              </a:gradFill>
            </a:endParaRPr>
          </a:p>
          <a:p>
            <a:pPr marL="685787" lvl="1" indent="-342900">
              <a:lnSpc>
                <a:spcPct val="90000"/>
              </a:lnSpc>
              <a:spcAft>
                <a:spcPts val="450"/>
              </a:spcAft>
              <a:buFont typeface="Arial" panose="020B0604020202020204" pitchFamily="34" charset="0"/>
              <a:buChar char="•"/>
            </a:pPr>
            <a:r>
              <a:rPr lang="en-US" b="1" dirty="0">
                <a:gradFill>
                  <a:gsLst>
                    <a:gs pos="2917">
                      <a:schemeClr val="tx1"/>
                    </a:gs>
                    <a:gs pos="30000">
                      <a:schemeClr val="tx1"/>
                    </a:gs>
                  </a:gsLst>
                  <a:lin ang="5400000" scaled="0"/>
                </a:gradFill>
              </a:rPr>
              <a:t>Embeddings </a:t>
            </a:r>
            <a:r>
              <a:rPr lang="en-US" dirty="0">
                <a:solidFill>
                  <a:srgbClr val="161616"/>
                </a:solidFill>
                <a:latin typeface="Segoe UI" panose="020B0502040204020203" pitchFamily="34" charset="0"/>
              </a:rPr>
              <a:t>- model takes input and returns a vector representation of that input</a:t>
            </a:r>
            <a:endParaRPr lang="en-US" b="1" dirty="0">
              <a:gradFill>
                <a:gsLst>
                  <a:gs pos="2917">
                    <a:schemeClr val="tx1"/>
                  </a:gs>
                  <a:gs pos="30000">
                    <a:schemeClr val="tx1"/>
                  </a:gs>
                </a:gsLst>
                <a:lin ang="5400000" scaled="0"/>
              </a:gradFill>
            </a:endParaRPr>
          </a:p>
          <a:p>
            <a:pPr marL="685787" lvl="1" indent="-342900">
              <a:lnSpc>
                <a:spcPct val="90000"/>
              </a:lnSpc>
              <a:spcAft>
                <a:spcPts val="450"/>
              </a:spcAft>
              <a:buFont typeface="Arial" panose="020B0604020202020204" pitchFamily="34" charset="0"/>
              <a:buChar char="•"/>
            </a:pPr>
            <a:r>
              <a:rPr lang="en-US" b="1" dirty="0">
                <a:gradFill>
                  <a:gsLst>
                    <a:gs pos="2917">
                      <a:schemeClr val="tx1"/>
                    </a:gs>
                    <a:gs pos="30000">
                      <a:schemeClr val="tx1"/>
                    </a:gs>
                  </a:gsLst>
                  <a:lin ang="5400000" scaled="0"/>
                </a:gradFill>
              </a:rPr>
              <a:t>ChatCompletion </a:t>
            </a:r>
            <a:r>
              <a:rPr lang="en-US" dirty="0">
                <a:solidFill>
                  <a:srgbClr val="161616"/>
                </a:solidFill>
                <a:latin typeface="Segoe UI" panose="020B0502040204020203" pitchFamily="34" charset="0"/>
              </a:rPr>
              <a:t>- model takes input in the form of a chat conversation (where roles are specified with the message they send), and the next chat completion is generated</a:t>
            </a:r>
            <a:endParaRPr lang="en-US" b="1"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B5A854EC-633A-6810-34A7-07F30E87991D}"/>
              </a:ext>
            </a:extLst>
          </p:cNvPr>
          <p:cNvSpPr txBox="1"/>
          <p:nvPr/>
        </p:nvSpPr>
        <p:spPr>
          <a:xfrm>
            <a:off x="2114406" y="4027963"/>
            <a:ext cx="4905104" cy="659668"/>
          </a:xfrm>
          <a:prstGeom prst="rect">
            <a:avLst/>
          </a:prstGeom>
          <a:solidFill>
            <a:schemeClr val="accent6"/>
          </a:solidFill>
        </p:spPr>
        <p:txBody>
          <a:bodyPr wrap="square" lIns="137160" tIns="109728" rIns="137160" bIns="109728" rtlCol="0">
            <a:spAutoFit/>
          </a:bodyPr>
          <a:lstStyle/>
          <a:p>
            <a:pPr>
              <a:lnSpc>
                <a:spcPct val="90000"/>
              </a:lnSpc>
              <a:spcAft>
                <a:spcPts val="450"/>
              </a:spcAft>
            </a:pPr>
            <a:r>
              <a:rPr lang="en-US" sz="1350" dirty="0">
                <a:gradFill>
                  <a:gsLst>
                    <a:gs pos="2917">
                      <a:schemeClr val="tx1"/>
                    </a:gs>
                    <a:gs pos="30000">
                      <a:schemeClr val="tx1"/>
                    </a:gs>
                  </a:gsLst>
                  <a:lin ang="5400000" scaled="0"/>
                </a:gradFill>
              </a:rPr>
              <a:t>Use </a:t>
            </a:r>
            <a:r>
              <a:rPr lang="en-US" sz="1350" b="1" dirty="0">
                <a:gradFill>
                  <a:gsLst>
                    <a:gs pos="2917">
                      <a:schemeClr val="tx1"/>
                    </a:gs>
                    <a:gs pos="30000">
                      <a:schemeClr val="tx1"/>
                    </a:gs>
                  </a:gsLst>
                  <a:lin ang="5400000" scaled="0"/>
                </a:gradFill>
              </a:rPr>
              <a:t>Completion</a:t>
            </a:r>
            <a:r>
              <a:rPr lang="en-US" sz="1350" dirty="0">
                <a:gradFill>
                  <a:gsLst>
                    <a:gs pos="2917">
                      <a:schemeClr val="tx1"/>
                    </a:gs>
                    <a:gs pos="30000">
                      <a:schemeClr val="tx1"/>
                    </a:gs>
                  </a:gsLst>
                  <a:lin ang="5400000" scaled="0"/>
                </a:gradFill>
              </a:rPr>
              <a:t> and </a:t>
            </a:r>
            <a:r>
              <a:rPr lang="en-US" sz="1350" b="1" dirty="0">
                <a:gradFill>
                  <a:gsLst>
                    <a:gs pos="2917">
                      <a:schemeClr val="tx1"/>
                    </a:gs>
                    <a:gs pos="30000">
                      <a:schemeClr val="tx1"/>
                    </a:gs>
                  </a:gsLst>
                  <a:lin ang="5400000" scaled="0"/>
                </a:gradFill>
              </a:rPr>
              <a:t>Embeddings</a:t>
            </a:r>
            <a:r>
              <a:rPr lang="en-US" sz="1350" dirty="0">
                <a:gradFill>
                  <a:gsLst>
                    <a:gs pos="2917">
                      <a:schemeClr val="tx1"/>
                    </a:gs>
                    <a:gs pos="30000">
                      <a:schemeClr val="tx1"/>
                    </a:gs>
                  </a:gsLst>
                  <a:lin ang="5400000" scaled="0"/>
                </a:gradFill>
              </a:rPr>
              <a:t> with GPT-3 based models</a:t>
            </a:r>
          </a:p>
          <a:p>
            <a:pPr>
              <a:lnSpc>
                <a:spcPct val="90000"/>
              </a:lnSpc>
              <a:spcAft>
                <a:spcPts val="450"/>
              </a:spcAft>
            </a:pPr>
            <a:r>
              <a:rPr lang="en-US" sz="1350" dirty="0">
                <a:gradFill>
                  <a:gsLst>
                    <a:gs pos="2917">
                      <a:schemeClr val="tx1"/>
                    </a:gs>
                    <a:gs pos="30000">
                      <a:schemeClr val="tx1"/>
                    </a:gs>
                  </a:gsLst>
                  <a:lin ang="5400000" scaled="0"/>
                </a:gradFill>
              </a:rPr>
              <a:t>Use </a:t>
            </a:r>
            <a:r>
              <a:rPr lang="en-US" sz="1350" b="1" dirty="0">
                <a:gradFill>
                  <a:gsLst>
                    <a:gs pos="2917">
                      <a:schemeClr val="tx1"/>
                    </a:gs>
                    <a:gs pos="30000">
                      <a:schemeClr val="tx1"/>
                    </a:gs>
                  </a:gsLst>
                  <a:lin ang="5400000" scaled="0"/>
                </a:gradFill>
              </a:rPr>
              <a:t>ChatCompletion</a:t>
            </a:r>
            <a:r>
              <a:rPr lang="en-US" sz="1350" dirty="0">
                <a:gradFill>
                  <a:gsLst>
                    <a:gs pos="2917">
                      <a:schemeClr val="tx1"/>
                    </a:gs>
                    <a:gs pos="30000">
                      <a:schemeClr val="tx1"/>
                    </a:gs>
                  </a:gsLst>
                  <a:lin ang="5400000" scaled="0"/>
                </a:gradFill>
              </a:rPr>
              <a:t> with GPT-35-Turbo and later models</a:t>
            </a:r>
          </a:p>
        </p:txBody>
      </p:sp>
    </p:spTree>
    <p:extLst>
      <p:ext uri="{BB962C8B-B14F-4D97-AF65-F5344CB8AC3E}">
        <p14:creationId xmlns:p14="http://schemas.microsoft.com/office/powerpoint/2010/main" val="3041383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A8C9-154F-2263-69CC-48466CFBAEBE}"/>
              </a:ext>
            </a:extLst>
          </p:cNvPr>
          <p:cNvSpPr>
            <a:spLocks noGrp="1"/>
          </p:cNvSpPr>
          <p:nvPr>
            <p:ph type="title"/>
          </p:nvPr>
        </p:nvSpPr>
        <p:spPr/>
        <p:txBody>
          <a:bodyPr/>
          <a:lstStyle/>
          <a:p>
            <a:r>
              <a:rPr lang="en-US" dirty="0"/>
              <a:t>Using the Azure OpenAI REST API</a:t>
            </a:r>
            <a:br>
              <a:rPr lang="en-US" dirty="0"/>
            </a:br>
            <a:r>
              <a:rPr lang="en-US" sz="1800" dirty="0">
                <a:solidFill>
                  <a:schemeClr val="tx2">
                    <a:lumMod val="60000"/>
                    <a:lumOff val="40000"/>
                  </a:schemeClr>
                </a:solidFill>
              </a:rPr>
              <a:t>Completion Endpoint</a:t>
            </a:r>
            <a:endParaRPr lang="en-US" dirty="0">
              <a:solidFill>
                <a:schemeClr val="tx2">
                  <a:lumMod val="60000"/>
                  <a:lumOff val="40000"/>
                </a:schemeClr>
              </a:solidFill>
            </a:endParaRPr>
          </a:p>
        </p:txBody>
      </p:sp>
      <p:sp>
        <p:nvSpPr>
          <p:cNvPr id="6" name="TextBox 5">
            <a:extLst>
              <a:ext uri="{FF2B5EF4-FFF2-40B4-BE49-F238E27FC236}">
                <a16:creationId xmlns:a16="http://schemas.microsoft.com/office/drawing/2014/main" id="{A1BF7E2B-C0A1-BA69-BB44-8152554F0BAB}"/>
              </a:ext>
            </a:extLst>
          </p:cNvPr>
          <p:cNvSpPr txBox="1"/>
          <p:nvPr/>
        </p:nvSpPr>
        <p:spPr>
          <a:xfrm>
            <a:off x="1012412" y="1128737"/>
            <a:ext cx="7144322" cy="323165"/>
          </a:xfrm>
          <a:prstGeom prst="rect">
            <a:avLst/>
          </a:prstGeom>
          <a:noFill/>
        </p:spPr>
        <p:txBody>
          <a:bodyPr wrap="square">
            <a:spAutoFit/>
          </a:bodyPr>
          <a:lstStyle/>
          <a:p>
            <a:r>
              <a:rPr lang="en-US" sz="1500" dirty="0">
                <a:solidFill>
                  <a:srgbClr val="161616"/>
                </a:solidFill>
                <a:latin typeface="SFMono-Regular"/>
              </a:rPr>
              <a:t>https://</a:t>
            </a:r>
            <a:r>
              <a:rPr lang="en-US" sz="1500" i="1" dirty="0">
                <a:solidFill>
                  <a:srgbClr val="161616"/>
                </a:solidFill>
                <a:latin typeface="SFMono-Regular"/>
              </a:rPr>
              <a:t>endpoint</a:t>
            </a:r>
            <a:r>
              <a:rPr lang="en-US" sz="1500" dirty="0">
                <a:solidFill>
                  <a:srgbClr val="161616"/>
                </a:solidFill>
                <a:latin typeface="SFMono-Regular"/>
              </a:rPr>
              <a:t>.openai.azure.com/openai/deployments/</a:t>
            </a:r>
            <a:r>
              <a:rPr lang="en-US" sz="1500" i="1" dirty="0">
                <a:solidFill>
                  <a:srgbClr val="161616"/>
                </a:solidFill>
                <a:latin typeface="SFMono-Regular"/>
              </a:rPr>
              <a:t>deployment</a:t>
            </a:r>
            <a:r>
              <a:rPr lang="en-US" sz="1500" dirty="0">
                <a:solidFill>
                  <a:srgbClr val="161616"/>
                </a:solidFill>
                <a:latin typeface="SFMono-Regular"/>
              </a:rPr>
              <a:t>/</a:t>
            </a:r>
            <a:r>
              <a:rPr lang="en-US" sz="1500" b="1" dirty="0">
                <a:solidFill>
                  <a:srgbClr val="161616"/>
                </a:solidFill>
                <a:latin typeface="SFMono-Regular"/>
              </a:rPr>
              <a:t>completions</a:t>
            </a:r>
            <a:endParaRPr lang="en-US" sz="1500" b="1" dirty="0"/>
          </a:p>
        </p:txBody>
      </p:sp>
      <p:sp>
        <p:nvSpPr>
          <p:cNvPr id="7" name="TextBox 6">
            <a:extLst>
              <a:ext uri="{FF2B5EF4-FFF2-40B4-BE49-F238E27FC236}">
                <a16:creationId xmlns:a16="http://schemas.microsoft.com/office/drawing/2014/main" id="{72428B87-EF5B-BA89-4A87-64B1E42B76FB}"/>
              </a:ext>
            </a:extLst>
          </p:cNvPr>
          <p:cNvSpPr txBox="1"/>
          <p:nvPr/>
        </p:nvSpPr>
        <p:spPr>
          <a:xfrm>
            <a:off x="416884" y="2338643"/>
            <a:ext cx="3323558" cy="1205202"/>
          </a:xfrm>
          <a:prstGeom prst="rect">
            <a:avLst/>
          </a:prstGeom>
          <a:solidFill>
            <a:schemeClr val="accent6"/>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"prompt": "Your favorite Shakespeare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play is",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"max_tokens": 5</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TextBox 7">
            <a:extLst>
              <a:ext uri="{FF2B5EF4-FFF2-40B4-BE49-F238E27FC236}">
                <a16:creationId xmlns:a16="http://schemas.microsoft.com/office/drawing/2014/main" id="{D2B2968A-6EAC-508D-7A02-3EE6C717A174}"/>
              </a:ext>
            </a:extLst>
          </p:cNvPr>
          <p:cNvSpPr txBox="1"/>
          <p:nvPr/>
        </p:nvSpPr>
        <p:spPr>
          <a:xfrm>
            <a:off x="5786411" y="1586553"/>
            <a:ext cx="3033522" cy="3091103"/>
          </a:xfrm>
          <a:prstGeom prst="rect">
            <a:avLst/>
          </a:prstGeom>
          <a:solidFill>
            <a:schemeClr val="accent6"/>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"id": “1234….",</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"object": "text_completion",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"created": 1679001781,</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"model": “gpt-35-turbo",</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"choices":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"text": "Macbeth",</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"index": 0,</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"logprobs": null,</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"finish_reason": "stop"</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Arrow: Right 8">
            <a:extLst>
              <a:ext uri="{FF2B5EF4-FFF2-40B4-BE49-F238E27FC236}">
                <a16:creationId xmlns:a16="http://schemas.microsoft.com/office/drawing/2014/main" id="{4AC0B299-15B6-527E-560C-4F40D499200A}"/>
              </a:ext>
              <a:ext uri="{C183D7F6-B498-43B3-948B-1728B52AA6E4}">
                <adec:decorative xmlns:adec="http://schemas.microsoft.com/office/drawing/2017/decorative" val="1"/>
              </a:ext>
            </a:extLst>
          </p:cNvPr>
          <p:cNvSpPr/>
          <p:nvPr/>
        </p:nvSpPr>
        <p:spPr bwMode="auto">
          <a:xfrm>
            <a:off x="4026191" y="2607799"/>
            <a:ext cx="1474470" cy="521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5973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A8C9-154F-2263-69CC-48466CFBAEBE}"/>
              </a:ext>
            </a:extLst>
          </p:cNvPr>
          <p:cNvSpPr>
            <a:spLocks noGrp="1"/>
          </p:cNvSpPr>
          <p:nvPr>
            <p:ph type="title"/>
          </p:nvPr>
        </p:nvSpPr>
        <p:spPr/>
        <p:txBody>
          <a:bodyPr/>
          <a:lstStyle/>
          <a:p>
            <a:r>
              <a:rPr lang="en-US" dirty="0"/>
              <a:t>Using the Azure OpenAI REST API</a:t>
            </a:r>
            <a:br>
              <a:rPr lang="en-US" dirty="0"/>
            </a:br>
            <a:r>
              <a:rPr lang="en-US" sz="1800" dirty="0">
                <a:solidFill>
                  <a:schemeClr val="tx2">
                    <a:lumMod val="60000"/>
                    <a:lumOff val="40000"/>
                  </a:schemeClr>
                </a:solidFill>
              </a:rPr>
              <a:t>Embedding Endpoint</a:t>
            </a:r>
            <a:endParaRPr lang="en-US" dirty="0">
              <a:solidFill>
                <a:schemeClr val="tx2">
                  <a:lumMod val="60000"/>
                  <a:lumOff val="40000"/>
                </a:schemeClr>
              </a:solidFill>
            </a:endParaRPr>
          </a:p>
        </p:txBody>
      </p:sp>
      <p:sp>
        <p:nvSpPr>
          <p:cNvPr id="3" name="Content Placeholder 2">
            <a:extLst>
              <a:ext uri="{FF2B5EF4-FFF2-40B4-BE49-F238E27FC236}">
                <a16:creationId xmlns:a16="http://schemas.microsoft.com/office/drawing/2014/main" id="{64754A6D-469E-BDAE-4C72-7ACAE343B3F5}"/>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A1BF7E2B-C0A1-BA69-BB44-8152554F0BAB}"/>
              </a:ext>
            </a:extLst>
          </p:cNvPr>
          <p:cNvSpPr txBox="1"/>
          <p:nvPr/>
        </p:nvSpPr>
        <p:spPr>
          <a:xfrm>
            <a:off x="1012412" y="1128737"/>
            <a:ext cx="7144322" cy="323165"/>
          </a:xfrm>
          <a:prstGeom prst="rect">
            <a:avLst/>
          </a:prstGeom>
          <a:noFill/>
        </p:spPr>
        <p:txBody>
          <a:bodyPr wrap="square">
            <a:spAutoFit/>
          </a:bodyPr>
          <a:lstStyle/>
          <a:p>
            <a:r>
              <a:rPr lang="en-US" sz="1500" dirty="0">
                <a:solidFill>
                  <a:srgbClr val="161616"/>
                </a:solidFill>
                <a:latin typeface="SFMono-Regular"/>
              </a:rPr>
              <a:t>https://</a:t>
            </a:r>
            <a:r>
              <a:rPr lang="en-US" sz="1500" i="1" dirty="0">
                <a:solidFill>
                  <a:srgbClr val="161616"/>
                </a:solidFill>
                <a:latin typeface="SFMono-Regular"/>
              </a:rPr>
              <a:t>endpoint</a:t>
            </a:r>
            <a:r>
              <a:rPr lang="en-US" sz="1500" dirty="0">
                <a:solidFill>
                  <a:srgbClr val="161616"/>
                </a:solidFill>
                <a:latin typeface="SFMono-Regular"/>
              </a:rPr>
              <a:t>.openai.azure.com/openai/deployments/</a:t>
            </a:r>
            <a:r>
              <a:rPr lang="en-US" sz="1500" i="1" dirty="0">
                <a:solidFill>
                  <a:srgbClr val="161616"/>
                </a:solidFill>
                <a:latin typeface="SFMono-Regular"/>
              </a:rPr>
              <a:t>deployment</a:t>
            </a:r>
            <a:r>
              <a:rPr lang="en-US" sz="1500" dirty="0">
                <a:solidFill>
                  <a:srgbClr val="161616"/>
                </a:solidFill>
                <a:latin typeface="SFMono-Regular"/>
              </a:rPr>
              <a:t>/</a:t>
            </a:r>
            <a:r>
              <a:rPr lang="en-US" sz="1500" b="1" dirty="0">
                <a:solidFill>
                  <a:srgbClr val="161616"/>
                </a:solidFill>
                <a:latin typeface="SFMono-Regular"/>
              </a:rPr>
              <a:t>embeddings</a:t>
            </a:r>
            <a:endParaRPr lang="en-US" sz="1500" b="1" dirty="0"/>
          </a:p>
        </p:txBody>
      </p:sp>
      <p:sp>
        <p:nvSpPr>
          <p:cNvPr id="7" name="TextBox 6">
            <a:extLst>
              <a:ext uri="{FF2B5EF4-FFF2-40B4-BE49-F238E27FC236}">
                <a16:creationId xmlns:a16="http://schemas.microsoft.com/office/drawing/2014/main" id="{72428B87-EF5B-BA89-4A87-64B1E42B76FB}"/>
              </a:ext>
            </a:extLst>
          </p:cNvPr>
          <p:cNvSpPr txBox="1"/>
          <p:nvPr/>
        </p:nvSpPr>
        <p:spPr>
          <a:xfrm>
            <a:off x="415558" y="2422570"/>
            <a:ext cx="3485319" cy="1205202"/>
          </a:xfrm>
          <a:prstGeom prst="rect">
            <a:avLst/>
          </a:prstGeom>
          <a:solidFill>
            <a:schemeClr val="bg1">
              <a:lumMod val="95000"/>
            </a:schemeClr>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"input": "The food was delicious and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the waiter was very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friendly..."</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TextBox 7">
            <a:extLst>
              <a:ext uri="{FF2B5EF4-FFF2-40B4-BE49-F238E27FC236}">
                <a16:creationId xmlns:a16="http://schemas.microsoft.com/office/drawing/2014/main" id="{D2B2968A-6EAC-508D-7A02-3EE6C717A174}"/>
              </a:ext>
            </a:extLst>
          </p:cNvPr>
          <p:cNvSpPr txBox="1"/>
          <p:nvPr/>
        </p:nvSpPr>
        <p:spPr>
          <a:xfrm>
            <a:off x="5786411" y="1428819"/>
            <a:ext cx="3033522" cy="3300647"/>
          </a:xfrm>
          <a:prstGeom prst="rect">
            <a:avLst/>
          </a:prstGeom>
          <a:solidFill>
            <a:schemeClr val="bg1">
              <a:lumMod val="95000"/>
            </a:schemeClr>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"object": "list",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"data":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"object": "embedding",</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"embedding":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0.0172990688066482523,</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0.0134544348834753042,</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"index": 0</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"model": "text-embedding-ada:002"</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Arrow: Right 8">
            <a:extLst>
              <a:ext uri="{FF2B5EF4-FFF2-40B4-BE49-F238E27FC236}">
                <a16:creationId xmlns:a16="http://schemas.microsoft.com/office/drawing/2014/main" id="{4AC0B299-15B6-527E-560C-4F40D499200A}"/>
              </a:ext>
              <a:ext uri="{C183D7F6-B498-43B3-948B-1728B52AA6E4}">
                <adec:decorative xmlns:adec="http://schemas.microsoft.com/office/drawing/2017/decorative" val="1"/>
              </a:ext>
            </a:extLst>
          </p:cNvPr>
          <p:cNvSpPr/>
          <p:nvPr/>
        </p:nvSpPr>
        <p:spPr bwMode="auto">
          <a:xfrm>
            <a:off x="4026191" y="2607799"/>
            <a:ext cx="1474470" cy="521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23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A8C9-154F-2263-69CC-48466CFBAEBE}"/>
              </a:ext>
            </a:extLst>
          </p:cNvPr>
          <p:cNvSpPr>
            <a:spLocks noGrp="1"/>
          </p:cNvSpPr>
          <p:nvPr>
            <p:ph type="title"/>
          </p:nvPr>
        </p:nvSpPr>
        <p:spPr/>
        <p:txBody>
          <a:bodyPr/>
          <a:lstStyle/>
          <a:p>
            <a:r>
              <a:rPr lang="en-US" dirty="0"/>
              <a:t>Using the Azure OpenAI REST API</a:t>
            </a:r>
            <a:br>
              <a:rPr lang="en-US" dirty="0"/>
            </a:br>
            <a:r>
              <a:rPr lang="en-US" sz="1800" dirty="0">
                <a:solidFill>
                  <a:schemeClr val="tx2">
                    <a:lumMod val="60000"/>
                    <a:lumOff val="40000"/>
                  </a:schemeClr>
                </a:solidFill>
              </a:rPr>
              <a:t>ChatCompletion Endpoint</a:t>
            </a:r>
            <a:endParaRPr lang="en-US" dirty="0">
              <a:solidFill>
                <a:schemeClr val="tx2">
                  <a:lumMod val="60000"/>
                  <a:lumOff val="40000"/>
                </a:schemeClr>
              </a:solidFill>
            </a:endParaRPr>
          </a:p>
        </p:txBody>
      </p:sp>
      <p:sp>
        <p:nvSpPr>
          <p:cNvPr id="3" name="Content Placeholder 2">
            <a:extLst>
              <a:ext uri="{FF2B5EF4-FFF2-40B4-BE49-F238E27FC236}">
                <a16:creationId xmlns:a16="http://schemas.microsoft.com/office/drawing/2014/main" id="{004B9717-98C3-8317-F4CB-B812B053DC3C}"/>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A1BF7E2B-C0A1-BA69-BB44-8152554F0BAB}"/>
              </a:ext>
            </a:extLst>
          </p:cNvPr>
          <p:cNvSpPr txBox="1"/>
          <p:nvPr/>
        </p:nvSpPr>
        <p:spPr>
          <a:xfrm>
            <a:off x="1012412" y="1128737"/>
            <a:ext cx="7144322" cy="323165"/>
          </a:xfrm>
          <a:prstGeom prst="rect">
            <a:avLst/>
          </a:prstGeom>
          <a:noFill/>
        </p:spPr>
        <p:txBody>
          <a:bodyPr wrap="square">
            <a:spAutoFit/>
          </a:bodyPr>
          <a:lstStyle/>
          <a:p>
            <a:r>
              <a:rPr lang="en-US" sz="1500" dirty="0">
                <a:solidFill>
                  <a:srgbClr val="161616"/>
                </a:solidFill>
                <a:latin typeface="SFMono-Regular"/>
              </a:rPr>
              <a:t>https://</a:t>
            </a:r>
            <a:r>
              <a:rPr lang="en-US" sz="1500" i="1" dirty="0">
                <a:solidFill>
                  <a:srgbClr val="161616"/>
                </a:solidFill>
                <a:latin typeface="SFMono-Regular"/>
              </a:rPr>
              <a:t>endpoint</a:t>
            </a:r>
            <a:r>
              <a:rPr lang="en-US" sz="1500" dirty="0">
                <a:solidFill>
                  <a:srgbClr val="161616"/>
                </a:solidFill>
                <a:latin typeface="SFMono-Regular"/>
              </a:rPr>
              <a:t>.openai.azure.com/openai/deployments/</a:t>
            </a:r>
            <a:r>
              <a:rPr lang="en-US" sz="1500" i="1" dirty="0">
                <a:solidFill>
                  <a:srgbClr val="161616"/>
                </a:solidFill>
                <a:latin typeface="SFMono-Regular"/>
              </a:rPr>
              <a:t>deployment</a:t>
            </a:r>
            <a:r>
              <a:rPr lang="en-US" sz="1500" dirty="0">
                <a:solidFill>
                  <a:srgbClr val="161616"/>
                </a:solidFill>
                <a:latin typeface="SFMono-Regular"/>
              </a:rPr>
              <a:t>/</a:t>
            </a:r>
            <a:r>
              <a:rPr lang="en-US" sz="1500" b="1" dirty="0">
                <a:solidFill>
                  <a:srgbClr val="161616"/>
                </a:solidFill>
                <a:latin typeface="SFMono-Regular"/>
              </a:rPr>
              <a:t>chat</a:t>
            </a:r>
            <a:r>
              <a:rPr lang="en-US" sz="1500" dirty="0">
                <a:solidFill>
                  <a:srgbClr val="161616"/>
                </a:solidFill>
                <a:latin typeface="SFMono-Regular"/>
              </a:rPr>
              <a:t>/</a:t>
            </a:r>
            <a:r>
              <a:rPr lang="en-US" sz="1500" b="1" dirty="0">
                <a:solidFill>
                  <a:srgbClr val="161616"/>
                </a:solidFill>
                <a:latin typeface="SFMono-Regular"/>
              </a:rPr>
              <a:t>completions</a:t>
            </a:r>
            <a:endParaRPr lang="en-US" sz="1500" b="1" dirty="0"/>
          </a:p>
        </p:txBody>
      </p:sp>
      <p:sp>
        <p:nvSpPr>
          <p:cNvPr id="7" name="TextBox 6">
            <a:extLst>
              <a:ext uri="{FF2B5EF4-FFF2-40B4-BE49-F238E27FC236}">
                <a16:creationId xmlns:a16="http://schemas.microsoft.com/office/drawing/2014/main" id="{72428B87-EF5B-BA89-4A87-64B1E42B76FB}"/>
              </a:ext>
            </a:extLst>
          </p:cNvPr>
          <p:cNvSpPr txBox="1"/>
          <p:nvPr/>
        </p:nvSpPr>
        <p:spPr>
          <a:xfrm>
            <a:off x="409027" y="1506740"/>
            <a:ext cx="3485319" cy="3510192"/>
          </a:xfrm>
          <a:prstGeom prst="rect">
            <a:avLst/>
          </a:prstGeom>
          <a:solidFill>
            <a:schemeClr val="bg1">
              <a:lumMod val="95000"/>
            </a:schemeClr>
          </a:solidFill>
        </p:spPr>
        <p:txBody>
          <a:bodyPr wrap="square" lIns="137160" tIns="109728" rIns="13716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"messages":[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"system",</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"You are an assistant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that teaches people about AI."},</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"user",</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"Does Azure OpenAI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support multiple languages?"},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"assistant",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"Yes, Azure OpenAI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supports several languages."},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"user",</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"Do other Cognitive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Services support translation?"}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TextBox 7">
            <a:extLst>
              <a:ext uri="{FF2B5EF4-FFF2-40B4-BE49-F238E27FC236}">
                <a16:creationId xmlns:a16="http://schemas.microsoft.com/office/drawing/2014/main" id="{D2B2968A-6EAC-508D-7A02-3EE6C717A174}"/>
              </a:ext>
            </a:extLst>
          </p:cNvPr>
          <p:cNvSpPr txBox="1"/>
          <p:nvPr/>
        </p:nvSpPr>
        <p:spPr>
          <a:xfrm>
            <a:off x="4330338" y="1709874"/>
            <a:ext cx="4813662" cy="3091103"/>
          </a:xfrm>
          <a:prstGeom prst="rect">
            <a:avLst/>
          </a:prstGeom>
          <a:solidFill>
            <a:schemeClr val="bg1">
              <a:lumMod val="95000"/>
            </a:schemeClr>
          </a:solidFill>
        </p:spPr>
        <p:txBody>
          <a:bodyPr wrap="square" lIns="0" tIns="109728" rIns="0" bIns="109728"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"id": “</a:t>
            </a:r>
            <a:r>
              <a:rPr lang="en-US" sz="1050" i="1"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unique_id</a:t>
            </a: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"object": "chat.completion",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"created": 1679001781, "model": "gpt-35-turbo",</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"usage": { "prompt_tokens": 95,</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"completion_tokens": 84, "total_tokens": 179},</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"choices":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{"message":</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  "role": "assistant",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"content": "Yes, other Azure Cognitive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Services also support translation…"},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"finish_reason": "stop",</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"index": 0}</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endParaRPr lang="en-US" sz="1050" dirty="0">
              <a:gradFill>
                <a:gsLst>
                  <a:gs pos="2917">
                    <a:schemeClr val="tx1"/>
                  </a:gs>
                  <a:gs pos="30000">
                    <a:schemeClr val="tx1"/>
                  </a:gs>
                </a:gsLst>
                <a:lin ang="5400000" scaled="0"/>
              </a:gra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Arrow: Right 8">
            <a:extLst>
              <a:ext uri="{FF2B5EF4-FFF2-40B4-BE49-F238E27FC236}">
                <a16:creationId xmlns:a16="http://schemas.microsoft.com/office/drawing/2014/main" id="{4AC0B299-15B6-527E-560C-4F40D499200A}"/>
              </a:ext>
              <a:ext uri="{C183D7F6-B498-43B3-948B-1728B52AA6E4}">
                <adec:decorative xmlns:adec="http://schemas.microsoft.com/office/drawing/2017/decorative" val="1"/>
              </a:ext>
            </a:extLst>
          </p:cNvPr>
          <p:cNvSpPr/>
          <p:nvPr/>
        </p:nvSpPr>
        <p:spPr bwMode="auto">
          <a:xfrm>
            <a:off x="3626513" y="2953143"/>
            <a:ext cx="890995" cy="521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657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F795-37F3-CFCE-73F7-40B562935E62}"/>
              </a:ext>
            </a:extLst>
          </p:cNvPr>
          <p:cNvSpPr>
            <a:spLocks noGrp="1"/>
          </p:cNvSpPr>
          <p:nvPr>
            <p:ph type="title"/>
          </p:nvPr>
        </p:nvSpPr>
        <p:spPr/>
        <p:txBody>
          <a:bodyPr/>
          <a:lstStyle/>
          <a:p>
            <a:r>
              <a:rPr lang="en-US" dirty="0"/>
              <a:t>Using Azure OpenAI SDKs</a:t>
            </a:r>
            <a:br>
              <a:rPr lang="en-US" dirty="0"/>
            </a:br>
            <a:r>
              <a:rPr lang="en-US" sz="1800" dirty="0">
                <a:solidFill>
                  <a:srgbClr val="0078D4">
                    <a:lumMod val="60000"/>
                    <a:lumOff val="40000"/>
                  </a:srgbClr>
                </a:solidFill>
                <a:latin typeface="Segoe UI Semibold"/>
              </a:rPr>
              <a:t>M</a:t>
            </a:r>
            <a:r>
              <a:rPr lang="en-US" sz="1800" spc="-37" dirty="0">
                <a:ln w="3175">
                  <a:noFill/>
                </a:ln>
                <a:solidFill>
                  <a:srgbClr val="0078D4">
                    <a:lumMod val="60000"/>
                    <a:lumOff val="40000"/>
                  </a:srgbClr>
                </a:solidFill>
                <a:latin typeface="Segoe UI Semibold"/>
                <a:ea typeface="+mn-ea"/>
                <a:cs typeface="Segoe UI" pitchFamily="34" charset="0"/>
              </a:rPr>
              <a:t>icrosoft C#</a:t>
            </a:r>
            <a:endParaRPr lang="en-US" dirty="0"/>
          </a:p>
        </p:txBody>
      </p:sp>
      <p:sp>
        <p:nvSpPr>
          <p:cNvPr id="8" name="TextBox 7">
            <a:extLst>
              <a:ext uri="{FF2B5EF4-FFF2-40B4-BE49-F238E27FC236}">
                <a16:creationId xmlns:a16="http://schemas.microsoft.com/office/drawing/2014/main" id="{480731F1-C7F7-FE91-3C0B-7EAA62D77475}"/>
              </a:ext>
            </a:extLst>
          </p:cNvPr>
          <p:cNvSpPr txBox="1"/>
          <p:nvPr/>
        </p:nvSpPr>
        <p:spPr>
          <a:xfrm>
            <a:off x="559903" y="1014591"/>
            <a:ext cx="8342108" cy="4140364"/>
          </a:xfrm>
          <a:prstGeom prst="rect">
            <a:avLst/>
          </a:prstGeom>
          <a:solidFill>
            <a:schemeClr val="bg1">
              <a:lumMod val="95000"/>
            </a:schemeClr>
          </a:solidFill>
        </p:spPr>
        <p:txBody>
          <a:bodyPr wrap="square" lIns="137160" tIns="68580" rIns="137160" bIns="0" rtlCol="0">
            <a:spAutoFit/>
          </a:bodyPr>
          <a:lstStyle>
            <a:defPPr>
              <a:defRPr lang="en-US"/>
            </a:defPPr>
            <a:lvl1pPr>
              <a:lnSpc>
                <a:spcPct val="90000"/>
              </a:lnSpc>
              <a:spcAft>
                <a:spcPts val="600"/>
              </a:spcAft>
              <a:defRPr sz="1400" b="0" i="0">
                <a:solidFill>
                  <a:srgbClr val="161616"/>
                </a:solidFill>
                <a:effectLst/>
                <a:latin typeface="Cascadia Code" panose="020B0609020000020004" pitchFamily="49" charset="0"/>
                <a:ea typeface="Cascadia Code" panose="020B0609020000020004" pitchFamily="49" charset="0"/>
                <a:cs typeface="Cascadia Code" panose="020B0609020000020004" pitchFamily="49" charset="0"/>
              </a:defRPr>
            </a:lvl1pPr>
          </a:lstStyle>
          <a:p>
            <a:r>
              <a:rPr lang="en-US" sz="1050" dirty="0"/>
              <a:t>using Azure.AI.OpenAI;</a:t>
            </a:r>
          </a:p>
          <a:p>
            <a:endParaRPr lang="en-US" sz="1050" dirty="0"/>
          </a:p>
          <a:p>
            <a:r>
              <a:rPr lang="en-US" sz="1050" dirty="0"/>
              <a:t>OpenAIClient client = new OpenAIClient(new Uri(yourEndpoint), new AzureKeyCredential(yourKey));</a:t>
            </a:r>
          </a:p>
          <a:p>
            <a:endParaRPr lang="en-US" sz="1050" dirty="0"/>
          </a:p>
          <a:p>
            <a:r>
              <a:rPr lang="en-US" sz="1050" dirty="0"/>
              <a:t>// Prepare prompt</a:t>
            </a:r>
          </a:p>
          <a:p>
            <a:r>
              <a:rPr lang="en-US" sz="1050" dirty="0"/>
              <a:t>ChatMessage setupMsg = new ChatMessage(</a:t>
            </a:r>
            <a:r>
              <a:rPr lang="en-US" sz="1050" dirty="0" err="1"/>
              <a:t>ChatRole.System</a:t>
            </a:r>
            <a:r>
              <a:rPr lang="en-US" sz="1050" dirty="0"/>
              <a:t>, "You are a helpful AI bot.");</a:t>
            </a:r>
          </a:p>
          <a:p>
            <a:r>
              <a:rPr lang="en-US" sz="1050" dirty="0"/>
              <a:t>ChatMessage promptMsg = new ChatMessage(ChatRole.User, “What is Azure OpenAI?");</a:t>
            </a:r>
          </a:p>
          <a:p>
            <a:r>
              <a:rPr lang="en-US" sz="1050" dirty="0"/>
              <a:t>ChatCompletionsOptions </a:t>
            </a:r>
            <a:r>
              <a:rPr lang="en-US" sz="1050" dirty="0" err="1"/>
              <a:t>chatCompletionsOptions</a:t>
            </a:r>
            <a:r>
              <a:rPr lang="en-US" sz="1050" dirty="0"/>
              <a:t> = new ChatCompletionsOptions()</a:t>
            </a:r>
          </a:p>
          <a:p>
            <a:r>
              <a:rPr lang="en-US" sz="1050" dirty="0"/>
              <a:t>{</a:t>
            </a:r>
          </a:p>
          <a:p>
            <a:r>
              <a:rPr lang="en-US" sz="1050" dirty="0"/>
              <a:t>        Messages = {setupMsg, promptMsg},</a:t>
            </a:r>
          </a:p>
          <a:p>
            <a:r>
              <a:rPr lang="en-US" sz="1050" dirty="0"/>
              <a:t>        ChoicesPerPrompt = 1,</a:t>
            </a:r>
          </a:p>
          <a:p>
            <a:r>
              <a:rPr lang="en-US" sz="1050" dirty="0"/>
              <a:t>        Temperature = 0.7f,</a:t>
            </a:r>
          </a:p>
          <a:p>
            <a:r>
              <a:rPr lang="en-US" sz="1050" dirty="0"/>
              <a:t>};</a:t>
            </a:r>
          </a:p>
          <a:p>
            <a:endParaRPr lang="en-US" sz="1050" dirty="0"/>
          </a:p>
          <a:p>
            <a:r>
              <a:rPr lang="en-US" sz="1050" dirty="0"/>
              <a:t>// Send request to Azure OpenAI model</a:t>
            </a:r>
          </a:p>
          <a:p>
            <a:r>
              <a:rPr lang="en-US" sz="1050" dirty="0"/>
              <a:t>ChatCompletions chatCompletionsResponse = client.GetChatCompletions(yourModelDeployment, chatCompletionsOptions);</a:t>
            </a:r>
          </a:p>
          <a:p>
            <a:r>
              <a:rPr lang="en-US" sz="1050" dirty="0"/>
              <a:t>ChatMessage completion = chatCompletionsResponse.Choices[0].Message;</a:t>
            </a:r>
          </a:p>
          <a:p>
            <a:r>
              <a:rPr lang="en-US" sz="1050" dirty="0"/>
              <a:t>Console.WriteLine($"Chatbot: {completion.Content}");</a:t>
            </a:r>
          </a:p>
        </p:txBody>
      </p:sp>
    </p:spTree>
    <p:extLst>
      <p:ext uri="{BB962C8B-B14F-4D97-AF65-F5344CB8AC3E}">
        <p14:creationId xmlns:p14="http://schemas.microsoft.com/office/powerpoint/2010/main" val="755209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F795-37F3-CFCE-73F7-40B562935E62}"/>
              </a:ext>
            </a:extLst>
          </p:cNvPr>
          <p:cNvSpPr>
            <a:spLocks noGrp="1"/>
          </p:cNvSpPr>
          <p:nvPr>
            <p:ph type="title"/>
          </p:nvPr>
        </p:nvSpPr>
        <p:spPr/>
        <p:txBody>
          <a:bodyPr/>
          <a:lstStyle/>
          <a:p>
            <a:r>
              <a:rPr lang="en-US" dirty="0"/>
              <a:t>Using the Azure OpenAI SDKs</a:t>
            </a:r>
            <a:br>
              <a:rPr lang="en-US" dirty="0"/>
            </a:br>
            <a:r>
              <a:rPr lang="en-US" sz="1800" dirty="0">
                <a:solidFill>
                  <a:srgbClr val="0078D4">
                    <a:lumMod val="60000"/>
                    <a:lumOff val="40000"/>
                  </a:srgbClr>
                </a:solidFill>
                <a:latin typeface="Segoe UI Semibold"/>
              </a:rPr>
              <a:t>Python</a:t>
            </a:r>
            <a:endParaRPr lang="en-US" dirty="0"/>
          </a:p>
        </p:txBody>
      </p:sp>
      <p:sp>
        <p:nvSpPr>
          <p:cNvPr id="8" name="TextBox 7">
            <a:extLst>
              <a:ext uri="{FF2B5EF4-FFF2-40B4-BE49-F238E27FC236}">
                <a16:creationId xmlns:a16="http://schemas.microsoft.com/office/drawing/2014/main" id="{480731F1-C7F7-FE91-3C0B-7EAA62D77475}"/>
              </a:ext>
            </a:extLst>
          </p:cNvPr>
          <p:cNvSpPr txBox="1"/>
          <p:nvPr/>
        </p:nvSpPr>
        <p:spPr>
          <a:xfrm>
            <a:off x="651343" y="1145219"/>
            <a:ext cx="8342108" cy="3498137"/>
          </a:xfrm>
          <a:prstGeom prst="rect">
            <a:avLst/>
          </a:prstGeom>
          <a:solidFill>
            <a:schemeClr val="bg1">
              <a:lumMod val="95000"/>
            </a:schemeClr>
          </a:solidFill>
        </p:spPr>
        <p:txBody>
          <a:bodyPr wrap="square" lIns="137160" tIns="0" rIns="137160" bIns="0" rtlCol="0">
            <a:spAutoFit/>
          </a:bodyPr>
          <a:lstStyle/>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import openai</a:t>
            </a:r>
          </a:p>
          <a:p>
            <a:pPr>
              <a:lnSpc>
                <a:spcPct val="90000"/>
              </a:lnSpc>
              <a:spcAft>
                <a:spcPts val="450"/>
              </a:spcAft>
            </a:pPr>
            <a:endPar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spcAft>
                <a:spcPts val="450"/>
              </a:spcAft>
            </a:pPr>
            <a:r>
              <a:rPr lang="en-US" sz="1050" dirty="0">
                <a:solidFill>
                  <a:srgbClr val="426E57"/>
                </a:solidFill>
                <a:latin typeface="Cascadia Code" panose="020B0609020000020004" pitchFamily="49" charset="0"/>
                <a:ea typeface="Cascadia Code" panose="020B0609020000020004" pitchFamily="49" charset="0"/>
                <a:cs typeface="Cascadia Code" panose="020B0609020000020004" pitchFamily="49" charset="0"/>
              </a:rPr>
              <a:t># Configure service settings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openai.api_type = "azure"</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openai.api_base = </a:t>
            </a:r>
            <a:r>
              <a:rPr lang="en-US" sz="1050" i="1"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your_endpoint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openai.api_version = "20XX-XX-XX“ </a:t>
            </a:r>
            <a:r>
              <a:rPr lang="en-US" sz="1050" dirty="0">
                <a:solidFill>
                  <a:srgbClr val="426E57"/>
                </a:solidFill>
                <a:latin typeface="Cascadia Code" panose="020B0609020000020004" pitchFamily="49" charset="0"/>
                <a:ea typeface="Cascadia Code" panose="020B0609020000020004" pitchFamily="49" charset="0"/>
                <a:cs typeface="Cascadia Code" panose="020B0609020000020004" pitchFamily="49" charset="0"/>
              </a:rPr>
              <a:t># target version</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openai.api_key = </a:t>
            </a:r>
            <a:r>
              <a:rPr lang="en-US" sz="1050" i="1"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your_key</a:t>
            </a:r>
          </a:p>
          <a:p>
            <a:pPr>
              <a:lnSpc>
                <a:spcPct val="90000"/>
              </a:lnSpc>
              <a:spcAft>
                <a:spcPts val="450"/>
              </a:spcAft>
            </a:pPr>
            <a:endPar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spcAft>
                <a:spcPts val="450"/>
              </a:spcAft>
            </a:pPr>
            <a:r>
              <a:rPr lang="en-US" sz="1050" dirty="0">
                <a:solidFill>
                  <a:srgbClr val="426E57"/>
                </a:solidFill>
                <a:latin typeface="Cascadia Code" panose="020B0609020000020004" pitchFamily="49" charset="0"/>
                <a:ea typeface="Cascadia Code" panose="020B0609020000020004" pitchFamily="49" charset="0"/>
                <a:cs typeface="Cascadia Code" panose="020B0609020000020004" pitchFamily="49" charset="0"/>
              </a:rPr>
              <a:t># Send request to Azure OpenAI model</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completion = openai.ChatCompletion.create(</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engine=</a:t>
            </a:r>
            <a:r>
              <a:rPr lang="en-US" sz="1050" i="1"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your_model_deployment</a:t>
            </a: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messages=[</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"system", "content": "You are a helpful AI bot."},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{"role": "user", "content": “What is Azure OpenAI?"},</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    ]</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a:t>
            </a:r>
          </a:p>
          <a:p>
            <a:pPr>
              <a:lnSpc>
                <a:spcPct val="90000"/>
              </a:lnSpc>
              <a:spcAft>
                <a:spcPts val="450"/>
              </a:spcAft>
            </a:pPr>
            <a:r>
              <a:rPr lang="en-US" sz="1050" dirty="0">
                <a:solidFill>
                  <a:srgbClr val="161616"/>
                </a:solidFill>
                <a:latin typeface="Cascadia Code" panose="020B0609020000020004" pitchFamily="49" charset="0"/>
                <a:ea typeface="Cascadia Code" panose="020B0609020000020004" pitchFamily="49" charset="0"/>
                <a:cs typeface="Cascadia Code" panose="020B0609020000020004" pitchFamily="49" charset="0"/>
              </a:rPr>
              <a:t>print(completion['choices'][0]['message']['content'])</a:t>
            </a:r>
          </a:p>
        </p:txBody>
      </p:sp>
    </p:spTree>
    <p:extLst>
      <p:ext uri="{BB962C8B-B14F-4D97-AF65-F5344CB8AC3E}">
        <p14:creationId xmlns:p14="http://schemas.microsoft.com/office/powerpoint/2010/main" val="809589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475499477"/>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08177" y="1262918"/>
            <a:ext cx="2133545" cy="2617663"/>
          </a:xfrm>
          <a:prstGeom prst="rect">
            <a:avLst/>
          </a:prstGeom>
        </p:spPr>
      </p:pic>
      <p:pic>
        <p:nvPicPr>
          <p:cNvPr id="5" name="Picture 4">
            <a:extLst>
              <a:ext uri="{FF2B5EF4-FFF2-40B4-BE49-F238E27FC236}">
                <a16:creationId xmlns:a16="http://schemas.microsoft.com/office/drawing/2014/main" id="{6C59AAAF-B358-CB73-933B-1E781924B5F1}"/>
              </a:ext>
            </a:extLst>
          </p:cNvPr>
          <p:cNvPicPr>
            <a:picLocks noChangeAspect="1"/>
          </p:cNvPicPr>
          <p:nvPr/>
        </p:nvPicPr>
        <p:blipFill>
          <a:blip r:embed="rId8"/>
          <a:stretch>
            <a:fillRect/>
          </a:stretch>
        </p:blipFill>
        <p:spPr>
          <a:xfrm>
            <a:off x="-32178" y="1977205"/>
            <a:ext cx="1189087" cy="1189087"/>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openai</a:t>
            </a:r>
            <a:endPar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16345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majority demo</a:t>
            </a:r>
          </a:p>
          <a:p>
            <a:pPr lvl="1"/>
            <a:r>
              <a:rPr lang="en-US" dirty="0"/>
              <a:t>Visual, case study approach</a:t>
            </a:r>
          </a:p>
          <a:p>
            <a:r>
              <a:rPr lang="en-US" dirty="0"/>
              <a:t>8-minute breaks at the top of every hour</a:t>
            </a:r>
          </a:p>
          <a:p>
            <a:r>
              <a:rPr lang="en-US" dirty="0"/>
              <a:t>I’m here to answer your questions – take advantage of this!</a:t>
            </a:r>
          </a:p>
          <a:p>
            <a:pPr lvl="1"/>
            <a:r>
              <a:rPr lang="en-US" dirty="0"/>
              <a:t>Use the Q&amp;A panel, please</a:t>
            </a:r>
          </a:p>
        </p:txBody>
      </p:sp>
    </p:spTree>
    <p:extLst>
      <p:ext uri="{BB962C8B-B14F-4D97-AF65-F5344CB8AC3E}">
        <p14:creationId xmlns:p14="http://schemas.microsoft.com/office/powerpoint/2010/main" val="876802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8137</TotalTime>
  <Words>2819</Words>
  <Application>Microsoft Office PowerPoint</Application>
  <PresentationFormat>On-screen Show (16:9)</PresentationFormat>
  <Paragraphs>405</Paragraphs>
  <Slides>36</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Arial</vt:lpstr>
      <vt:lpstr>Calibri</vt:lpstr>
      <vt:lpstr>Cascadia Code</vt:lpstr>
      <vt:lpstr>Courier New</vt:lpstr>
      <vt:lpstr>Myriad Pro</vt:lpstr>
      <vt:lpstr>PS TT Commons</vt:lpstr>
      <vt:lpstr>PS TT Commons Book</vt:lpstr>
      <vt:lpstr>PS TT Commons DemiBold</vt:lpstr>
      <vt:lpstr>PS TT Commons Light</vt:lpstr>
      <vt:lpstr>PS TT Commons Medium</vt:lpstr>
      <vt:lpstr>Roboto Mono Medium</vt:lpstr>
      <vt:lpstr>Segoe UI</vt:lpstr>
      <vt:lpstr>Segoe UI Semibold</vt:lpstr>
      <vt:lpstr>SFMono-Regular</vt:lpstr>
      <vt:lpstr>Wingdings</vt:lpstr>
      <vt:lpstr>Standard_LiveLessons_2017</vt:lpstr>
      <vt:lpstr>Microsoft Azure OpenAI for DevOps</vt:lpstr>
      <vt:lpstr>Tim Warner</vt:lpstr>
      <vt:lpstr>Course Agenda</vt:lpstr>
      <vt:lpstr>Course Materials</vt:lpstr>
      <vt:lpstr>Level-Setting</vt:lpstr>
      <vt:lpstr>Session Recordings</vt:lpstr>
      <vt:lpstr>Session Recordings</vt:lpstr>
      <vt:lpstr>Session Recordings</vt:lpstr>
      <vt:lpstr>Mobile Browser: learning.oreilly.com</vt:lpstr>
      <vt:lpstr>O'Reilly Mobile App</vt:lpstr>
      <vt:lpstr>What is Generative AI?</vt:lpstr>
      <vt:lpstr>New Paradigms...and Fear</vt:lpstr>
      <vt:lpstr>Preliminary Terminology</vt:lpstr>
      <vt:lpstr>Preliminary Terminology</vt:lpstr>
      <vt:lpstr>Machine Learning (ML)</vt:lpstr>
      <vt:lpstr>Machine Learning Model Training</vt:lpstr>
      <vt:lpstr>REST APIs</vt:lpstr>
      <vt:lpstr>Tokenization</vt:lpstr>
      <vt:lpstr>Maximum Token Length</vt:lpstr>
      <vt:lpstr>Maximum Token Length</vt:lpstr>
      <vt:lpstr>ChatGPT Limitations</vt:lpstr>
      <vt:lpstr>Prompt Engineering</vt:lpstr>
      <vt:lpstr>Do Anything Now (DAN)</vt:lpstr>
      <vt:lpstr>What is the Azure OpenAI Service?</vt:lpstr>
      <vt:lpstr>Azure OpenAI Models</vt:lpstr>
      <vt:lpstr>Responsible AI</vt:lpstr>
      <vt:lpstr>Generative AI Model Types</vt:lpstr>
      <vt:lpstr>Deploy Gen AI Models</vt:lpstr>
      <vt:lpstr>Prompts and Completions</vt:lpstr>
      <vt:lpstr>Integrate Azure OpenAI into Your App</vt:lpstr>
      <vt:lpstr>Using the Azure OpenAI REST API Completion Endpoint</vt:lpstr>
      <vt:lpstr>Using the Azure OpenAI REST API Embedding Endpoint</vt:lpstr>
      <vt:lpstr>Using the Azure OpenAI REST API ChatCompletion Endpoint</vt:lpstr>
      <vt:lpstr>Using Azure OpenAI SDKs Microsoft C#</vt:lpstr>
      <vt:lpstr>Using the Azure OpenAI SDKs Python</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191</cp:revision>
  <dcterms:created xsi:type="dcterms:W3CDTF">2015-09-28T19:52:00Z</dcterms:created>
  <dcterms:modified xsi:type="dcterms:W3CDTF">2023-10-04T22:04:21Z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